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32" r:id="rId1"/>
  </p:sldMasterIdLst>
  <p:notesMasterIdLst>
    <p:notesMasterId r:id="rId32"/>
  </p:notesMasterIdLst>
  <p:sldIdLst>
    <p:sldId id="257" r:id="rId2"/>
    <p:sldId id="258" r:id="rId3"/>
    <p:sldId id="259" r:id="rId4"/>
    <p:sldId id="260" r:id="rId5"/>
    <p:sldId id="261" r:id="rId6"/>
    <p:sldId id="265" r:id="rId7"/>
    <p:sldId id="262" r:id="rId8"/>
    <p:sldId id="263" r:id="rId9"/>
    <p:sldId id="264" r:id="rId10"/>
    <p:sldId id="266" r:id="rId11"/>
    <p:sldId id="267" r:id="rId12"/>
    <p:sldId id="268" r:id="rId13"/>
    <p:sldId id="270" r:id="rId14"/>
    <p:sldId id="271" r:id="rId15"/>
    <p:sldId id="269" r:id="rId16"/>
    <p:sldId id="272" r:id="rId17"/>
    <p:sldId id="273" r:id="rId18"/>
    <p:sldId id="274" r:id="rId19"/>
    <p:sldId id="275" r:id="rId20"/>
    <p:sldId id="276" r:id="rId21"/>
    <p:sldId id="277" r:id="rId22"/>
    <p:sldId id="280" r:id="rId23"/>
    <p:sldId id="278" r:id="rId24"/>
    <p:sldId id="279" r:id="rId25"/>
    <p:sldId id="281" r:id="rId26"/>
    <p:sldId id="282" r:id="rId27"/>
    <p:sldId id="283" r:id="rId28"/>
    <p:sldId id="284" r:id="rId29"/>
    <p:sldId id="285" r:id="rId30"/>
    <p:sldId id="286" r:id="rId31"/>
  </p:sldIdLst>
  <p:sldSz cx="9906000" cy="6858000" type="A4"/>
  <p:notesSz cx="6858000" cy="9144000"/>
  <p:defaultTextStyle>
    <a:defPPr>
      <a:defRPr lang="ru-RU"/>
    </a:defPPr>
    <a:lvl1pPr marL="0" algn="l" defTabSz="840830" rtl="0" eaLnBrk="1" latinLnBrk="0" hangingPunct="1">
      <a:defRPr sz="1600" kern="1200">
        <a:solidFill>
          <a:schemeClr val="tx1"/>
        </a:solidFill>
        <a:latin typeface="+mn-lt"/>
        <a:ea typeface="+mn-ea"/>
        <a:cs typeface="+mn-cs"/>
      </a:defRPr>
    </a:lvl1pPr>
    <a:lvl2pPr marL="420414" algn="l" defTabSz="840830" rtl="0" eaLnBrk="1" latinLnBrk="0" hangingPunct="1">
      <a:defRPr sz="1600" kern="1200">
        <a:solidFill>
          <a:schemeClr val="tx1"/>
        </a:solidFill>
        <a:latin typeface="+mn-lt"/>
        <a:ea typeface="+mn-ea"/>
        <a:cs typeface="+mn-cs"/>
      </a:defRPr>
    </a:lvl2pPr>
    <a:lvl3pPr marL="840830" algn="l" defTabSz="840830" rtl="0" eaLnBrk="1" latinLnBrk="0" hangingPunct="1">
      <a:defRPr sz="1600" kern="1200">
        <a:solidFill>
          <a:schemeClr val="tx1"/>
        </a:solidFill>
        <a:latin typeface="+mn-lt"/>
        <a:ea typeface="+mn-ea"/>
        <a:cs typeface="+mn-cs"/>
      </a:defRPr>
    </a:lvl3pPr>
    <a:lvl4pPr marL="1261244" algn="l" defTabSz="840830" rtl="0" eaLnBrk="1" latinLnBrk="0" hangingPunct="1">
      <a:defRPr sz="1600" kern="1200">
        <a:solidFill>
          <a:schemeClr val="tx1"/>
        </a:solidFill>
        <a:latin typeface="+mn-lt"/>
        <a:ea typeface="+mn-ea"/>
        <a:cs typeface="+mn-cs"/>
      </a:defRPr>
    </a:lvl4pPr>
    <a:lvl5pPr marL="1681659" algn="l" defTabSz="840830" rtl="0" eaLnBrk="1" latinLnBrk="0" hangingPunct="1">
      <a:defRPr sz="1600" kern="1200">
        <a:solidFill>
          <a:schemeClr val="tx1"/>
        </a:solidFill>
        <a:latin typeface="+mn-lt"/>
        <a:ea typeface="+mn-ea"/>
        <a:cs typeface="+mn-cs"/>
      </a:defRPr>
    </a:lvl5pPr>
    <a:lvl6pPr marL="2102075" algn="l" defTabSz="840830" rtl="0" eaLnBrk="1" latinLnBrk="0" hangingPunct="1">
      <a:defRPr sz="1600" kern="1200">
        <a:solidFill>
          <a:schemeClr val="tx1"/>
        </a:solidFill>
        <a:latin typeface="+mn-lt"/>
        <a:ea typeface="+mn-ea"/>
        <a:cs typeface="+mn-cs"/>
      </a:defRPr>
    </a:lvl6pPr>
    <a:lvl7pPr marL="2522490" algn="l" defTabSz="840830" rtl="0" eaLnBrk="1" latinLnBrk="0" hangingPunct="1">
      <a:defRPr sz="1600" kern="1200">
        <a:solidFill>
          <a:schemeClr val="tx1"/>
        </a:solidFill>
        <a:latin typeface="+mn-lt"/>
        <a:ea typeface="+mn-ea"/>
        <a:cs typeface="+mn-cs"/>
      </a:defRPr>
    </a:lvl7pPr>
    <a:lvl8pPr marL="2942903" algn="l" defTabSz="840830" rtl="0" eaLnBrk="1" latinLnBrk="0" hangingPunct="1">
      <a:defRPr sz="1600" kern="1200">
        <a:solidFill>
          <a:schemeClr val="tx1"/>
        </a:solidFill>
        <a:latin typeface="+mn-lt"/>
        <a:ea typeface="+mn-ea"/>
        <a:cs typeface="+mn-cs"/>
      </a:defRPr>
    </a:lvl8pPr>
    <a:lvl9pPr marL="3363317" algn="l" defTabSz="840830" rtl="0" eaLnBrk="1" latinLnBrk="0" hangingPunct="1">
      <a:defRPr sz="1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4783" autoAdjust="0"/>
  </p:normalViewPr>
  <p:slideViewPr>
    <p:cSldViewPr>
      <p:cViewPr varScale="1">
        <p:scale>
          <a:sx n="113" d="100"/>
          <a:sy n="113" d="100"/>
        </p:scale>
        <p:origin x="-1200" y="-108"/>
      </p:cViewPr>
      <p:guideLst>
        <p:guide orient="horz" pos="216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C0D735-E804-4CB0-BE2C-B9DA73F3E652}" type="datetimeFigureOut">
              <a:rPr lang="ru-RU" smtClean="0"/>
              <a:t>30.03.2021</a:t>
            </a:fld>
            <a:endParaRPr lang="ru-RU"/>
          </a:p>
        </p:txBody>
      </p:sp>
      <p:sp>
        <p:nvSpPr>
          <p:cNvPr id="4" name="Образ слайда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6F939B-8B5B-43C1-9E80-8A79DABD6AA8}" type="slidenum">
              <a:rPr lang="ru-RU" smtClean="0"/>
              <a:t>‹#›</a:t>
            </a:fld>
            <a:endParaRPr lang="ru-RU"/>
          </a:p>
        </p:txBody>
      </p:sp>
    </p:spTree>
    <p:extLst>
      <p:ext uri="{BB962C8B-B14F-4D97-AF65-F5344CB8AC3E}">
        <p14:creationId xmlns:p14="http://schemas.microsoft.com/office/powerpoint/2010/main" val="2463883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B6F939B-8B5B-43C1-9E80-8A79DABD6AA8}" type="slidenum">
              <a:rPr lang="ru-RU" smtClean="0"/>
              <a:t>18</a:t>
            </a:fld>
            <a:endParaRPr lang="ru-RU"/>
          </a:p>
        </p:txBody>
      </p:sp>
    </p:spTree>
    <p:extLst>
      <p:ext uri="{BB962C8B-B14F-4D97-AF65-F5344CB8AC3E}">
        <p14:creationId xmlns:p14="http://schemas.microsoft.com/office/powerpoint/2010/main" val="1924005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B6F939B-8B5B-43C1-9E80-8A79DABD6AA8}" type="slidenum">
              <a:rPr lang="ru-RU" smtClean="0"/>
              <a:t>27</a:t>
            </a:fld>
            <a:endParaRPr lang="ru-RU"/>
          </a:p>
        </p:txBody>
      </p:sp>
    </p:spTree>
    <p:extLst>
      <p:ext uri="{BB962C8B-B14F-4D97-AF65-F5344CB8AC3E}">
        <p14:creationId xmlns:p14="http://schemas.microsoft.com/office/powerpoint/2010/main" val="1924005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B6F939B-8B5B-43C1-9E80-8A79DABD6AA8}" type="slidenum">
              <a:rPr lang="ru-RU" smtClean="0"/>
              <a:t>28</a:t>
            </a:fld>
            <a:endParaRPr lang="ru-RU"/>
          </a:p>
        </p:txBody>
      </p:sp>
    </p:spTree>
    <p:extLst>
      <p:ext uri="{BB962C8B-B14F-4D97-AF65-F5344CB8AC3E}">
        <p14:creationId xmlns:p14="http://schemas.microsoft.com/office/powerpoint/2010/main" val="1924005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B6F939B-8B5B-43C1-9E80-8A79DABD6AA8}" type="slidenum">
              <a:rPr lang="ru-RU" smtClean="0"/>
              <a:t>29</a:t>
            </a:fld>
            <a:endParaRPr lang="ru-RU"/>
          </a:p>
        </p:txBody>
      </p:sp>
    </p:spTree>
    <p:extLst>
      <p:ext uri="{BB962C8B-B14F-4D97-AF65-F5344CB8AC3E}">
        <p14:creationId xmlns:p14="http://schemas.microsoft.com/office/powerpoint/2010/main" val="1924005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B6F939B-8B5B-43C1-9E80-8A79DABD6AA8}" type="slidenum">
              <a:rPr lang="ru-RU" smtClean="0"/>
              <a:t>30</a:t>
            </a:fld>
            <a:endParaRPr lang="ru-RU"/>
          </a:p>
        </p:txBody>
      </p:sp>
    </p:spTree>
    <p:extLst>
      <p:ext uri="{BB962C8B-B14F-4D97-AF65-F5344CB8AC3E}">
        <p14:creationId xmlns:p14="http://schemas.microsoft.com/office/powerpoint/2010/main" val="1924005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B6F939B-8B5B-43C1-9E80-8A79DABD6AA8}" type="slidenum">
              <a:rPr lang="ru-RU" smtClean="0"/>
              <a:t>19</a:t>
            </a:fld>
            <a:endParaRPr lang="ru-RU"/>
          </a:p>
        </p:txBody>
      </p:sp>
    </p:spTree>
    <p:extLst>
      <p:ext uri="{BB962C8B-B14F-4D97-AF65-F5344CB8AC3E}">
        <p14:creationId xmlns:p14="http://schemas.microsoft.com/office/powerpoint/2010/main" val="1924005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B6F939B-8B5B-43C1-9E80-8A79DABD6AA8}" type="slidenum">
              <a:rPr lang="ru-RU" smtClean="0"/>
              <a:t>20</a:t>
            </a:fld>
            <a:endParaRPr lang="ru-RU"/>
          </a:p>
        </p:txBody>
      </p:sp>
    </p:spTree>
    <p:extLst>
      <p:ext uri="{BB962C8B-B14F-4D97-AF65-F5344CB8AC3E}">
        <p14:creationId xmlns:p14="http://schemas.microsoft.com/office/powerpoint/2010/main" val="1924005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B6F939B-8B5B-43C1-9E80-8A79DABD6AA8}" type="slidenum">
              <a:rPr lang="ru-RU" smtClean="0"/>
              <a:t>21</a:t>
            </a:fld>
            <a:endParaRPr lang="ru-RU"/>
          </a:p>
        </p:txBody>
      </p:sp>
    </p:spTree>
    <p:extLst>
      <p:ext uri="{BB962C8B-B14F-4D97-AF65-F5344CB8AC3E}">
        <p14:creationId xmlns:p14="http://schemas.microsoft.com/office/powerpoint/2010/main" val="19240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B6F939B-8B5B-43C1-9E80-8A79DABD6AA8}" type="slidenum">
              <a:rPr lang="ru-RU" smtClean="0"/>
              <a:t>22</a:t>
            </a:fld>
            <a:endParaRPr lang="ru-RU"/>
          </a:p>
        </p:txBody>
      </p:sp>
    </p:spTree>
    <p:extLst>
      <p:ext uri="{BB962C8B-B14F-4D97-AF65-F5344CB8AC3E}">
        <p14:creationId xmlns:p14="http://schemas.microsoft.com/office/powerpoint/2010/main" val="1924005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B6F939B-8B5B-43C1-9E80-8A79DABD6AA8}" type="slidenum">
              <a:rPr lang="ru-RU" smtClean="0"/>
              <a:t>23</a:t>
            </a:fld>
            <a:endParaRPr lang="ru-RU"/>
          </a:p>
        </p:txBody>
      </p:sp>
    </p:spTree>
    <p:extLst>
      <p:ext uri="{BB962C8B-B14F-4D97-AF65-F5344CB8AC3E}">
        <p14:creationId xmlns:p14="http://schemas.microsoft.com/office/powerpoint/2010/main" val="1924005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B6F939B-8B5B-43C1-9E80-8A79DABD6AA8}" type="slidenum">
              <a:rPr lang="ru-RU" smtClean="0"/>
              <a:t>24</a:t>
            </a:fld>
            <a:endParaRPr lang="ru-RU"/>
          </a:p>
        </p:txBody>
      </p:sp>
    </p:spTree>
    <p:extLst>
      <p:ext uri="{BB962C8B-B14F-4D97-AF65-F5344CB8AC3E}">
        <p14:creationId xmlns:p14="http://schemas.microsoft.com/office/powerpoint/2010/main" val="1924005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B6F939B-8B5B-43C1-9E80-8A79DABD6AA8}" type="slidenum">
              <a:rPr lang="ru-RU" smtClean="0"/>
              <a:t>25</a:t>
            </a:fld>
            <a:endParaRPr lang="ru-RU"/>
          </a:p>
        </p:txBody>
      </p:sp>
    </p:spTree>
    <p:extLst>
      <p:ext uri="{BB962C8B-B14F-4D97-AF65-F5344CB8AC3E}">
        <p14:creationId xmlns:p14="http://schemas.microsoft.com/office/powerpoint/2010/main" val="1924005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B6F939B-8B5B-43C1-9E80-8A79DABD6AA8}" type="slidenum">
              <a:rPr lang="ru-RU" smtClean="0"/>
              <a:t>26</a:t>
            </a:fld>
            <a:endParaRPr lang="ru-RU"/>
          </a:p>
        </p:txBody>
      </p:sp>
    </p:spTree>
    <p:extLst>
      <p:ext uri="{BB962C8B-B14F-4D97-AF65-F5344CB8AC3E}">
        <p14:creationId xmlns:p14="http://schemas.microsoft.com/office/powerpoint/2010/main" val="1924005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906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906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906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600200"/>
            <a:ext cx="9906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596611" y="5052546"/>
            <a:ext cx="6106761"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30.03.2021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
        <p:nvSpPr>
          <p:cNvPr id="2" name="Title 1"/>
          <p:cNvSpPr>
            <a:spLocks noGrp="1"/>
          </p:cNvSpPr>
          <p:nvPr>
            <p:ph type="ctrTitle"/>
          </p:nvPr>
        </p:nvSpPr>
        <p:spPr>
          <a:xfrm>
            <a:off x="885713" y="3132290"/>
            <a:ext cx="7773297"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2063750" y="731519"/>
            <a:ext cx="69342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30.03.2021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9905" y="376518"/>
            <a:ext cx="222885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601123" y="731520"/>
            <a:ext cx="5231728"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30.03.2021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30.03.2021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238250" y="731520"/>
            <a:ext cx="69342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906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906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906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906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2628" y="2172648"/>
            <a:ext cx="6463888"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190975" y="4607511"/>
            <a:ext cx="6468035"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30.03.2021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30.03.2021</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238249" y="731519"/>
            <a:ext cx="3625596"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5032248" y="731520"/>
            <a:ext cx="3625596"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250" y="731520"/>
            <a:ext cx="3625596"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52818" y="1400327"/>
            <a:ext cx="3625596"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34577" y="731520"/>
            <a:ext cx="3625596"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5032110" y="1399032"/>
            <a:ext cx="3625596"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30.03.2021</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dirty="0"/>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30.03.2021</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30.03.2021</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09020" y="2209801"/>
            <a:ext cx="3939092"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976309" y="731520"/>
            <a:ext cx="4351842"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65412" y="3497802"/>
            <a:ext cx="3671048"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30.03.2021</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906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906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906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600200"/>
            <a:ext cx="9906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848106" y="1143000"/>
            <a:ext cx="44577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951044" y="1010486"/>
            <a:ext cx="4001957"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30.03.2021</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
        <p:nvSpPr>
          <p:cNvPr id="2" name="Title 1"/>
          <p:cNvSpPr>
            <a:spLocks noGrp="1"/>
          </p:cNvSpPr>
          <p:nvPr>
            <p:ph type="title"/>
          </p:nvPr>
        </p:nvSpPr>
        <p:spPr>
          <a:xfrm>
            <a:off x="787873" y="4464421"/>
            <a:ext cx="6915500"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sharpenSoften amount="50000"/>
                    </a14:imgEffect>
                    <a14:imgEffect>
                      <a14:saturation sat="400000"/>
                    </a14:imgEffect>
                    <a14:imgEffect>
                      <a14:brightnessContrast contrast="40000"/>
                    </a14:imgEffect>
                  </a14:imgLayer>
                </a14:imgProps>
              </a:ext>
            </a:extLst>
          </a:blip>
          <a:srcRect/>
          <a:stretch>
            <a:fillRect l="-5000" r="-5000"/>
          </a:stretch>
        </a:blipFill>
        <a:effectLst/>
      </p:bgPr>
    </p:bg>
    <p:spTree>
      <p:nvGrpSpPr>
        <p:cNvPr id="1" name=""/>
        <p:cNvGrpSpPr/>
        <p:nvPr/>
      </p:nvGrpSpPr>
      <p:grpSpPr>
        <a:xfrm>
          <a:off x="0" y="0"/>
          <a:ext cx="0" cy="0"/>
          <a:chOff x="0" y="0"/>
          <a:chExt cx="0" cy="0"/>
        </a:xfrm>
      </p:grpSpPr>
      <p:sp>
        <p:nvSpPr>
          <p:cNvPr id="7" name="Rectangle 6"/>
          <p:cNvSpPr/>
          <p:nvPr/>
        </p:nvSpPr>
        <p:spPr>
          <a:xfrm>
            <a:off x="0" y="5105400"/>
            <a:ext cx="9906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906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906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906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942730" y="4372168"/>
            <a:ext cx="7055220"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238250" y="732260"/>
            <a:ext cx="69342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686550" y="6172201"/>
            <a:ext cx="272415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t>30.03.2021</a:t>
            </a:fld>
            <a:endParaRPr lang="ru-RU" dirty="0"/>
          </a:p>
        </p:txBody>
      </p:sp>
      <p:sp>
        <p:nvSpPr>
          <p:cNvPr id="5" name="Footer Placeholder 4"/>
          <p:cNvSpPr>
            <a:spLocks noGrp="1"/>
          </p:cNvSpPr>
          <p:nvPr>
            <p:ph type="ftr" sz="quarter" idx="3"/>
          </p:nvPr>
        </p:nvSpPr>
        <p:spPr>
          <a:xfrm>
            <a:off x="495300" y="6172201"/>
            <a:ext cx="36322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p>
        </p:txBody>
      </p:sp>
      <p:sp>
        <p:nvSpPr>
          <p:cNvPr id="6" name="Slide Number Placeholder 5"/>
          <p:cNvSpPr>
            <a:spLocks noGrp="1"/>
          </p:cNvSpPr>
          <p:nvPr>
            <p:ph type="sldNum" sz="quarter" idx="4"/>
          </p:nvPr>
        </p:nvSpPr>
        <p:spPr>
          <a:xfrm>
            <a:off x="4127500" y="6172201"/>
            <a:ext cx="19812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aigujin.i\Desktop\2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7024" y="836712"/>
            <a:ext cx="3351952" cy="4614068"/>
          </a:xfrm>
          <a:prstGeom prst="rect">
            <a:avLst/>
          </a:prstGeom>
          <a:noFill/>
          <a:extLst>
            <a:ext uri="{909E8E84-426E-40DD-AFC4-6F175D3DCCD1}">
              <a14:hiddenFill xmlns:a14="http://schemas.microsoft.com/office/drawing/2010/main">
                <a:solidFill>
                  <a:srgbClr val="FFFFFF"/>
                </a:solidFill>
              </a14:hiddenFill>
            </a:ext>
          </a:extLst>
        </p:spPr>
      </p:pic>
      <p:sp>
        <p:nvSpPr>
          <p:cNvPr id="3" name="Скругленный прямоугольник 2"/>
          <p:cNvSpPr/>
          <p:nvPr/>
        </p:nvSpPr>
        <p:spPr>
          <a:xfrm>
            <a:off x="1028564" y="5589240"/>
            <a:ext cx="7848872" cy="919401"/>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ba-RU" sz="2400" b="1" dirty="0" smtClean="0">
                <a:solidFill>
                  <a:schemeClr val="tx1"/>
                </a:solidFill>
                <a:effectLst>
                  <a:outerShdw blurRad="38100" dist="38100" dir="2700000" algn="tl">
                    <a:srgbClr val="000000">
                      <a:alpha val="43137"/>
                    </a:srgbClr>
                  </a:outerShdw>
                </a:effectLst>
              </a:rPr>
              <a:t>ЖИЗНЬ И ТВОРЧЕСТВО БАШКИРСКОГО ПОЭТА </a:t>
            </a:r>
          </a:p>
          <a:p>
            <a:pPr algn="ctr"/>
            <a:r>
              <a:rPr lang="ba-RU" sz="2400" b="1" dirty="0" smtClean="0">
                <a:solidFill>
                  <a:schemeClr val="tx1"/>
                </a:solidFill>
                <a:effectLst>
                  <a:outerShdw blurRad="38100" dist="38100" dir="2700000" algn="tl">
                    <a:srgbClr val="000000">
                      <a:alpha val="43137"/>
                    </a:srgbClr>
                  </a:outerShdw>
                </a:effectLst>
              </a:rPr>
              <a:t>САФУАНА ЯКШИГУЛОВА</a:t>
            </a:r>
            <a:endParaRPr lang="ru-RU" sz="2400" b="1" dirty="0">
              <a:solidFill>
                <a:schemeClr val="tx1"/>
              </a:solidFill>
              <a:effectLst>
                <a:outerShdw blurRad="38100" dist="38100" dir="2700000" algn="tl">
                  <a:srgbClr val="000000">
                    <a:alpha val="43137"/>
                  </a:srgbClr>
                </a:outerShdw>
              </a:effectLst>
            </a:endParaRPr>
          </a:p>
        </p:txBody>
      </p:sp>
      <p:sp>
        <p:nvSpPr>
          <p:cNvPr id="4" name="Блок-схема: альтернативный процесс 3"/>
          <p:cNvSpPr/>
          <p:nvPr/>
        </p:nvSpPr>
        <p:spPr>
          <a:xfrm>
            <a:off x="1604628" y="116632"/>
            <a:ext cx="6696744" cy="510778"/>
          </a:xfrm>
          <a:prstGeom prst="flowChartAlternateProcess">
            <a:avLst/>
          </a:prstGeom>
          <a:ln>
            <a:noFill/>
          </a:ln>
          <a:effectLst/>
          <a:scene3d>
            <a:camera prst="orthographicFront">
              <a:rot lat="0" lon="0" rev="0"/>
            </a:camera>
            <a:lightRig rig="chilly" dir="t">
              <a:rot lat="0" lon="0" rev="18480000"/>
            </a:lightRig>
          </a:scene3d>
          <a:sp3d prstMaterial="clear">
            <a:bevelT h="63500"/>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ru-RU" sz="1200" dirty="0">
                <a:solidFill>
                  <a:schemeClr val="tx1"/>
                </a:solidFill>
              </a:rPr>
              <a:t>ГБУК Национальная библиотека им. А.-З. </a:t>
            </a:r>
            <a:r>
              <a:rPr lang="ru-RU" sz="1200" dirty="0" err="1" smtClean="0">
                <a:solidFill>
                  <a:schemeClr val="tx1"/>
                </a:solidFill>
              </a:rPr>
              <a:t>Валиди</a:t>
            </a:r>
            <a:r>
              <a:rPr lang="ru-RU" sz="1200" dirty="0" smtClean="0">
                <a:solidFill>
                  <a:schemeClr val="tx1"/>
                </a:solidFill>
              </a:rPr>
              <a:t> Республики </a:t>
            </a:r>
            <a:r>
              <a:rPr lang="ru-RU" sz="1200" dirty="0">
                <a:solidFill>
                  <a:schemeClr val="tx1"/>
                </a:solidFill>
              </a:rPr>
              <a:t>Башкортостан </a:t>
            </a:r>
          </a:p>
          <a:p>
            <a:pPr algn="ctr"/>
            <a:r>
              <a:rPr lang="ru-RU" sz="1200" dirty="0">
                <a:solidFill>
                  <a:schemeClr val="tx1"/>
                </a:solidFill>
              </a:rPr>
              <a:t>Отдел рукописей и редких изданий</a:t>
            </a:r>
          </a:p>
        </p:txBody>
      </p:sp>
      <p:pic>
        <p:nvPicPr>
          <p:cNvPr id="2" name="нони - фатима.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4090" y="548498"/>
            <a:ext cx="280979" cy="280979"/>
          </a:xfrm>
          <a:prstGeom prst="rect">
            <a:avLst/>
          </a:prstGeom>
        </p:spPr>
      </p:pic>
    </p:spTree>
    <p:extLst>
      <p:ext uri="{BB962C8B-B14F-4D97-AF65-F5344CB8AC3E}">
        <p14:creationId xmlns:p14="http://schemas.microsoft.com/office/powerpoint/2010/main" val="3985315751"/>
      </p:ext>
    </p:extLst>
  </p:cSld>
  <p:clrMapOvr>
    <a:masterClrMapping/>
  </p:clrMapOvr>
  <mc:AlternateContent xmlns:mc="http://schemas.openxmlformats.org/markup-compatibility/2006" xmlns:p14="http://schemas.microsoft.com/office/powerpoint/2010/main">
    <mc:Choice Requires="p14">
      <p:transition advClick="0" advTm="4000">
        <p14:reveal/>
      </p:transition>
    </mc:Choice>
    <mc:Fallback xmlns="">
      <p:transition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bldLst>
      <p:bldP spid="3"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341335" y="1772816"/>
            <a:ext cx="7272808" cy="4699159"/>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ru-RU" sz="1800" dirty="0"/>
              <a:t>В творчестве Сафуана Якшигулова широко представлены басни, газели, рубаи, маснави, хитапы и другие формы восточной поэзии. На язык тюрки он талантливо перевел ряд произведений Ивана Дмитриева, Ивана Крылова и Льва Толстого.</a:t>
            </a:r>
          </a:p>
          <a:p>
            <a:pPr algn="just"/>
            <a:r>
              <a:rPr lang="ru-RU" sz="1800" dirty="0" smtClean="0"/>
              <a:t>Поэт </a:t>
            </a:r>
            <a:r>
              <a:rPr lang="ru-RU" sz="1800" dirty="0"/>
              <a:t>уважительно относился к устному народному творчеству, часто бывал на сабантуях, очень любил слушать народные песни и игру на курае. Отдельные народные песни демских башкир он опубликовал в своих книгах. Многие его стихи написаны в размере протяжных песен, в них можно встретить поэтические приемы, характерные для народных песен. В произведениях Сафуана Якшигулова много внимания обращается на лексику башкирского языка, для татар он приводит пояснения к отдельным башкирским словам.</a:t>
            </a:r>
          </a:p>
        </p:txBody>
      </p:sp>
      <p:sp>
        <p:nvSpPr>
          <p:cNvPr id="3" name="TextBox 2"/>
          <p:cNvSpPr txBox="1"/>
          <p:nvPr/>
        </p:nvSpPr>
        <p:spPr>
          <a:xfrm>
            <a:off x="2432720" y="627500"/>
            <a:ext cx="5040560" cy="709196"/>
          </a:xfrm>
          <a:prstGeom prst="roundRect">
            <a:avLst>
              <a:gd name="adj" fmla="val 30371"/>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ru-RU" sz="3200" b="1" dirty="0" smtClean="0">
                <a:solidFill>
                  <a:srgbClr val="FF0000"/>
                </a:solidFill>
                <a:effectLst>
                  <a:outerShdw blurRad="38100" dist="38100" dir="2700000" algn="tl">
                    <a:srgbClr val="000000">
                      <a:alpha val="43137"/>
                    </a:srgbClr>
                  </a:outerShdw>
                </a:effectLst>
              </a:rPr>
              <a:t>ТВОРЧЕСТВО</a:t>
            </a:r>
            <a:endParaRPr lang="ru-RU"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5426562"/>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316596" y="1916832"/>
            <a:ext cx="7272808" cy="2247424"/>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ru-RU" sz="1800" dirty="0"/>
              <a:t>Несмотря на то, что, приветствуя Октябрьскую революцию, С. Якшигулов писал: «Это день, когда „открылись небесные врата“ и наступил подлинный день, засияли лучи подлинной свободы, уничтожающей дикость, рабство</a:t>
            </a:r>
            <a:r>
              <a:rPr lang="ru-RU" sz="1800" dirty="0" smtClean="0"/>
              <a:t>», </a:t>
            </a:r>
            <a:r>
              <a:rPr lang="ru-RU" sz="1800" dirty="0"/>
              <a:t>у него не хватило сил стать активным строителем и певцом новой жизни. Он перестал писать и прекратил свою общественную деятельность. </a:t>
            </a:r>
          </a:p>
        </p:txBody>
      </p:sp>
      <p:sp>
        <p:nvSpPr>
          <p:cNvPr id="3" name="TextBox 2"/>
          <p:cNvSpPr txBox="1"/>
          <p:nvPr/>
        </p:nvSpPr>
        <p:spPr>
          <a:xfrm>
            <a:off x="2432720" y="627500"/>
            <a:ext cx="5040560" cy="709196"/>
          </a:xfrm>
          <a:prstGeom prst="roundRect">
            <a:avLst>
              <a:gd name="adj" fmla="val 30371"/>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ru-RU" sz="3200" b="1" dirty="0" smtClean="0">
                <a:solidFill>
                  <a:srgbClr val="FF0000"/>
                </a:solidFill>
                <a:effectLst>
                  <a:outerShdw blurRad="38100" dist="38100" dir="2700000" algn="tl">
                    <a:srgbClr val="000000">
                      <a:alpha val="43137"/>
                    </a:srgbClr>
                  </a:outerShdw>
                </a:effectLst>
              </a:rPr>
              <a:t>ТВОРЧЕСТВО</a:t>
            </a:r>
            <a:endParaRPr lang="ru-RU"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8486414"/>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2720" y="627500"/>
            <a:ext cx="5040560" cy="709196"/>
          </a:xfrm>
          <a:prstGeom prst="roundRect">
            <a:avLst>
              <a:gd name="adj" fmla="val 30371"/>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ru-RU" sz="3200" b="1" dirty="0" smtClean="0">
                <a:solidFill>
                  <a:srgbClr val="FF0000"/>
                </a:solidFill>
                <a:effectLst>
                  <a:outerShdw blurRad="38100" dist="38100" dir="2700000" algn="tl">
                    <a:srgbClr val="000000">
                      <a:alpha val="43137"/>
                    </a:srgbClr>
                  </a:outerShdw>
                </a:effectLst>
              </a:rPr>
              <a:t>КНИГИ</a:t>
            </a:r>
            <a:endParaRPr lang="ru-RU" sz="3200" b="1" dirty="0">
              <a:solidFill>
                <a:srgbClr val="FF0000"/>
              </a:solidFill>
              <a:effectLst>
                <a:outerShdw blurRad="38100" dist="38100" dir="2700000" algn="tl">
                  <a:srgbClr val="000000">
                    <a:alpha val="43137"/>
                  </a:srgbClr>
                </a:outerShdw>
              </a:effectLst>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841705544"/>
              </p:ext>
            </p:extLst>
          </p:nvPr>
        </p:nvGraphicFramePr>
        <p:xfrm>
          <a:off x="884548" y="1916832"/>
          <a:ext cx="8136904" cy="4392488"/>
        </p:xfrm>
        <a:graphic>
          <a:graphicData uri="http://schemas.openxmlformats.org/drawingml/2006/table">
            <a:tbl>
              <a:tblPr firstRow="1" bandRow="1">
                <a:tableStyleId>{2D5ABB26-0587-4C30-8999-92F81FD0307C}</a:tableStyleId>
              </a:tblPr>
              <a:tblGrid>
                <a:gridCol w="4068452"/>
                <a:gridCol w="4068452"/>
              </a:tblGrid>
              <a:tr h="1291908">
                <a:tc>
                  <a:txBody>
                    <a:bodyPr/>
                    <a:lstStyle/>
                    <a:p>
                      <a:pPr algn="ctr"/>
                      <a:r>
                        <a:rPr lang="ru-RU" b="1" dirty="0" smtClean="0"/>
                        <a:t>«</a:t>
                      </a:r>
                      <a:r>
                        <a:rPr lang="ru-RU" b="1" dirty="0" err="1" smtClean="0"/>
                        <a:t>Мөғәллим</a:t>
                      </a:r>
                      <a:r>
                        <a:rPr lang="ru-RU" b="1" dirty="0" smtClean="0"/>
                        <a:t>  </a:t>
                      </a:r>
                      <a:r>
                        <a:rPr lang="ru-RU" b="1" dirty="0" err="1" smtClean="0"/>
                        <a:t>Солтангилде</a:t>
                      </a:r>
                      <a:r>
                        <a:rPr lang="ru-RU" b="1" dirty="0" smtClean="0"/>
                        <a:t>  </a:t>
                      </a:r>
                    </a:p>
                    <a:p>
                      <a:pPr algn="ctr"/>
                      <a:r>
                        <a:rPr lang="ru-RU" b="1" dirty="0" err="1" smtClean="0"/>
                        <a:t>әфәнденең</a:t>
                      </a:r>
                      <a:r>
                        <a:rPr lang="ru-RU" b="1" dirty="0" smtClean="0"/>
                        <a:t> </a:t>
                      </a:r>
                      <a:r>
                        <a:rPr lang="ru-RU" b="1" dirty="0" err="1" smtClean="0"/>
                        <a:t>мәрҫиәһе</a:t>
                      </a:r>
                      <a:r>
                        <a:rPr lang="ru-RU" b="1" dirty="0" smtClean="0"/>
                        <a:t>» </a:t>
                      </a:r>
                    </a:p>
                    <a:p>
                      <a:pPr algn="ctr"/>
                      <a:r>
                        <a:rPr lang="ru-RU" b="1" dirty="0" smtClean="0"/>
                        <a:t>(</a:t>
                      </a:r>
                      <a:r>
                        <a:rPr lang="ru-RU" b="1" dirty="0" err="1" smtClean="0"/>
                        <a:t>Ҡазан</a:t>
                      </a:r>
                      <a:r>
                        <a:rPr lang="ru-RU" b="1" dirty="0" smtClean="0"/>
                        <a:t>, 1908); </a:t>
                      </a:r>
                      <a:endParaRPr lang="ru-RU" b="1" dirty="0"/>
                    </a:p>
                  </a:txBody>
                  <a:tcPr anchor="ctr">
                    <a:lnR w="12700" cap="flat" cmpd="sng" algn="ctr">
                      <a:solidFill>
                        <a:srgbClr val="7030A0"/>
                      </a:solidFill>
                      <a:prstDash val="solid"/>
                      <a:round/>
                      <a:headEnd type="none" w="med" len="med"/>
                      <a:tailEnd type="none" w="med" len="med"/>
                    </a:lnR>
                    <a:lnB w="12700" cap="flat" cmpd="sng" algn="ctr">
                      <a:solidFill>
                        <a:srgbClr val="7030A0"/>
                      </a:solidFill>
                      <a:prstDash val="solid"/>
                      <a:round/>
                      <a:headEnd type="none" w="med" len="med"/>
                      <a:tailEnd type="none" w="med" len="med"/>
                    </a:lnB>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dirty="0" smtClean="0"/>
                        <a:t>«Элегия на смерть учителя </a:t>
                      </a:r>
                      <a:r>
                        <a:rPr lang="ru-RU" sz="1800" b="1" dirty="0" err="1" smtClean="0"/>
                        <a:t>Султангильди</a:t>
                      </a:r>
                      <a:r>
                        <a:rPr lang="ru-RU" sz="1800" b="1" dirty="0" smtClean="0"/>
                        <a:t>-эфенди»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b="1" dirty="0" smtClean="0"/>
                        <a:t>(Казань, 1908); </a:t>
                      </a:r>
                      <a:endParaRPr lang="ru-RU" b="1" dirty="0"/>
                    </a:p>
                  </a:txBody>
                  <a:tcPr anchor="ctr">
                    <a:lnL w="12700" cap="flat" cmpd="sng" algn="ctr">
                      <a:solidFill>
                        <a:srgbClr val="7030A0"/>
                      </a:solidFill>
                      <a:prstDash val="solid"/>
                      <a:round/>
                      <a:headEnd type="none" w="med" len="med"/>
                      <a:tailEnd type="none" w="med" len="med"/>
                    </a:lnL>
                    <a:lnB w="12700" cap="flat" cmpd="sng" algn="ctr">
                      <a:solidFill>
                        <a:srgbClr val="7030A0"/>
                      </a:solidFill>
                      <a:prstDash val="solid"/>
                      <a:round/>
                      <a:headEnd type="none" w="med" len="med"/>
                      <a:tailEnd type="none" w="med" len="med"/>
                    </a:lnB>
                    <a:solidFill>
                      <a:schemeClr val="tx2">
                        <a:lumMod val="40000"/>
                        <a:lumOff val="60000"/>
                      </a:schemeClr>
                    </a:solidFill>
                  </a:tcPr>
                </a:tc>
              </a:tr>
              <a:tr h="904336">
                <a:tc>
                  <a:txBody>
                    <a:bodyPr/>
                    <a:lstStyle/>
                    <a:p>
                      <a:pPr algn="ctr"/>
                      <a:r>
                        <a:rPr lang="ru-RU" sz="1800" b="1" dirty="0" smtClean="0"/>
                        <a:t>«</a:t>
                      </a:r>
                      <a:r>
                        <a:rPr lang="ru-RU" sz="1800" b="1" dirty="0" err="1" smtClean="0"/>
                        <a:t>Башҡорт</a:t>
                      </a:r>
                      <a:r>
                        <a:rPr lang="ru-RU" sz="1800" b="1" dirty="0" smtClean="0"/>
                        <a:t> </a:t>
                      </a:r>
                      <a:r>
                        <a:rPr lang="ru-RU" sz="1800" b="1" dirty="0" err="1" smtClean="0"/>
                        <a:t>хәлдәре</a:t>
                      </a:r>
                      <a:r>
                        <a:rPr lang="ru-RU" sz="1800" b="1" dirty="0" smtClean="0"/>
                        <a:t>» </a:t>
                      </a:r>
                    </a:p>
                    <a:p>
                      <a:pPr algn="ctr"/>
                      <a:r>
                        <a:rPr lang="ru-RU" sz="1800" b="1" dirty="0" smtClean="0"/>
                        <a:t>(</a:t>
                      </a:r>
                      <a:r>
                        <a:rPr lang="ru-RU" sz="1800" b="1" dirty="0" err="1" smtClean="0"/>
                        <a:t>Стәрелетамаҡ</a:t>
                      </a:r>
                      <a:r>
                        <a:rPr lang="ru-RU" sz="1800" b="1" dirty="0" smtClean="0"/>
                        <a:t>, 1911); </a:t>
                      </a:r>
                      <a:endParaRPr lang="ru-RU" b="1" dirty="0"/>
                    </a:p>
                  </a:txBody>
                  <a:tcPr anchor="ctr">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dirty="0" smtClean="0"/>
                        <a:t>«Башкирские дела» (Стерлитамак, 1911);</a:t>
                      </a:r>
                      <a:endParaRPr lang="ru-RU" b="1" dirty="0"/>
                    </a:p>
                  </a:txBody>
                  <a:tcPr anchor="ctr">
                    <a:lnL w="12700" cap="flat" cmpd="sng" algn="ctr">
                      <a:solidFill>
                        <a:srgbClr val="7030A0"/>
                      </a:solidFill>
                      <a:prstDash val="solid"/>
                      <a:round/>
                      <a:headEnd type="none" w="med" len="med"/>
                      <a:tailEnd type="none" w="med" len="med"/>
                    </a:lnL>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tx2">
                        <a:lumMod val="40000"/>
                        <a:lumOff val="60000"/>
                      </a:schemeClr>
                    </a:solidFill>
                  </a:tcPr>
                </a:tc>
              </a:tr>
              <a:tr h="904336">
                <a:tc>
                  <a:txBody>
                    <a:bodyPr/>
                    <a:lstStyle/>
                    <a:p>
                      <a:pPr algn="ctr"/>
                      <a:r>
                        <a:rPr lang="ba-RU" b="1" dirty="0" smtClean="0"/>
                        <a:t>«Дим буйы» </a:t>
                      </a:r>
                    </a:p>
                    <a:p>
                      <a:pPr algn="ctr"/>
                      <a:r>
                        <a:rPr lang="ru-RU" sz="1800" b="1" dirty="0" smtClean="0"/>
                        <a:t>(</a:t>
                      </a:r>
                      <a:r>
                        <a:rPr lang="ru-RU" sz="1800" b="1" dirty="0" err="1" smtClean="0"/>
                        <a:t>Ҡазан</a:t>
                      </a:r>
                      <a:r>
                        <a:rPr lang="ru-RU" sz="1800" b="1" dirty="0" smtClean="0"/>
                        <a:t>, 1912); </a:t>
                      </a:r>
                      <a:endParaRPr lang="ru-RU" b="1" dirty="0"/>
                    </a:p>
                  </a:txBody>
                  <a:tcPr anchor="ctr">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dirty="0" smtClean="0"/>
                        <a:t>«Берега Демы»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b="1" dirty="0" smtClean="0"/>
                        <a:t>(Казань, 1912); </a:t>
                      </a:r>
                      <a:endParaRPr lang="ru-RU" b="1" dirty="0"/>
                    </a:p>
                  </a:txBody>
                  <a:tcPr anchor="ctr">
                    <a:lnL w="12700" cap="flat" cmpd="sng" algn="ctr">
                      <a:solidFill>
                        <a:srgbClr val="7030A0"/>
                      </a:solidFill>
                      <a:prstDash val="solid"/>
                      <a:round/>
                      <a:headEnd type="none" w="med" len="med"/>
                      <a:tailEnd type="none" w="med" len="med"/>
                    </a:lnL>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tx2">
                        <a:lumMod val="40000"/>
                        <a:lumOff val="60000"/>
                      </a:schemeClr>
                    </a:solidFill>
                  </a:tcPr>
                </a:tc>
              </a:tr>
              <a:tr h="1291908">
                <a:tc>
                  <a:txBody>
                    <a:bodyPr/>
                    <a:lstStyle/>
                    <a:p>
                      <a:pPr algn="ctr"/>
                      <a:r>
                        <a:rPr lang="ru-RU" sz="1800" b="1" dirty="0" smtClean="0"/>
                        <a:t>«</a:t>
                      </a:r>
                      <a:r>
                        <a:rPr lang="ru-RU" sz="1800" b="1" dirty="0" err="1" smtClean="0"/>
                        <a:t>Күңел</a:t>
                      </a:r>
                      <a:r>
                        <a:rPr lang="ru-RU" sz="1800" b="1" dirty="0" smtClean="0"/>
                        <a:t> </a:t>
                      </a:r>
                      <a:r>
                        <a:rPr lang="ru-RU" sz="1800" b="1" dirty="0" err="1" smtClean="0"/>
                        <a:t>ялҡындары</a:t>
                      </a:r>
                      <a:r>
                        <a:rPr lang="ru-RU" sz="1800" b="1" dirty="0" smtClean="0"/>
                        <a:t>»</a:t>
                      </a:r>
                    </a:p>
                    <a:p>
                      <a:pPr algn="ctr"/>
                      <a:r>
                        <a:rPr lang="ba-RU" sz="1800" b="1" dirty="0" smtClean="0"/>
                        <a:t>(Өфө, 1916).</a:t>
                      </a:r>
                    </a:p>
                    <a:p>
                      <a:pPr algn="ctr"/>
                      <a:endParaRPr lang="ru-RU" b="1" dirty="0"/>
                    </a:p>
                  </a:txBody>
                  <a:tcPr anchor="ctr">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dirty="0" smtClean="0"/>
                        <a:t>«Пламя души»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b="1" dirty="0" smtClean="0"/>
                        <a:t>(Уфа, 1916).</a:t>
                      </a:r>
                      <a:endParaRPr lang="ru-RU" b="1"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ru-RU" b="1" dirty="0"/>
                    </a:p>
                  </a:txBody>
                  <a:tcPr anchor="ctr">
                    <a:lnL w="12700" cap="flat" cmpd="sng" algn="ctr">
                      <a:solidFill>
                        <a:srgbClr val="7030A0"/>
                      </a:solidFill>
                      <a:prstDash val="solid"/>
                      <a:round/>
                      <a:headEnd type="none" w="med" len="med"/>
                      <a:tailEnd type="none" w="med" len="med"/>
                    </a:lnL>
                    <a:lnT w="12700" cap="flat" cmpd="sng" algn="ctr">
                      <a:solidFill>
                        <a:srgbClr val="7030A0"/>
                      </a:solidFill>
                      <a:prstDash val="solid"/>
                      <a:round/>
                      <a:headEnd type="none" w="med" len="med"/>
                      <a:tailEnd type="none" w="med" len="med"/>
                    </a:lnT>
                    <a:solidFill>
                      <a:schemeClr val="tx2">
                        <a:lumMod val="40000"/>
                        <a:lumOff val="60000"/>
                      </a:schemeClr>
                    </a:solidFill>
                  </a:tcPr>
                </a:tc>
              </a:tr>
            </a:tbl>
          </a:graphicData>
        </a:graphic>
      </p:graphicFrame>
    </p:spTree>
    <p:extLst>
      <p:ext uri="{BB962C8B-B14F-4D97-AF65-F5344CB8AC3E}">
        <p14:creationId xmlns:p14="http://schemas.microsoft.com/office/powerpoint/2010/main" val="3122927182"/>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53876" y="476672"/>
            <a:ext cx="5040560" cy="709196"/>
          </a:xfrm>
          <a:prstGeom prst="roundRect">
            <a:avLst>
              <a:gd name="adj" fmla="val 30371"/>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ru-RU" sz="3200" b="1" dirty="0" smtClean="0">
                <a:solidFill>
                  <a:srgbClr val="FF0000"/>
                </a:solidFill>
                <a:effectLst>
                  <a:outerShdw blurRad="38100" dist="38100" dir="2700000" algn="tl">
                    <a:srgbClr val="000000">
                      <a:alpha val="43137"/>
                    </a:srgbClr>
                  </a:outerShdw>
                </a:effectLst>
              </a:rPr>
              <a:t>КНИГИ</a:t>
            </a:r>
            <a:endParaRPr lang="ru-RU" sz="3200" b="1" dirty="0">
              <a:solidFill>
                <a:srgbClr val="FF000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477" t="6792" r="32364" b="4459"/>
          <a:stretch/>
        </p:blipFill>
        <p:spPr bwMode="auto">
          <a:xfrm>
            <a:off x="5726803" y="1484784"/>
            <a:ext cx="3535266" cy="5019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Скругленный прямоугольник 6"/>
          <p:cNvSpPr/>
          <p:nvPr/>
        </p:nvSpPr>
        <p:spPr>
          <a:xfrm>
            <a:off x="488504" y="2186106"/>
            <a:ext cx="4485652" cy="2485787"/>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ru-RU" sz="2000" b="1" dirty="0" smtClean="0"/>
              <a:t>«Мөғәллим</a:t>
            </a:r>
            <a:r>
              <a:rPr lang="ru-RU" sz="2000" b="1" dirty="0"/>
              <a:t>  Солтангилде  </a:t>
            </a:r>
            <a:endParaRPr lang="ru-RU" sz="2000" b="1" dirty="0" smtClean="0"/>
          </a:p>
          <a:p>
            <a:pPr algn="ctr"/>
            <a:r>
              <a:rPr lang="ru-RU" sz="2000" b="1" dirty="0" smtClean="0"/>
              <a:t>әфәнденең</a:t>
            </a:r>
            <a:r>
              <a:rPr lang="ru-RU" sz="2000" b="1" dirty="0"/>
              <a:t> </a:t>
            </a:r>
            <a:r>
              <a:rPr lang="ru-RU" sz="2000" b="1" dirty="0" smtClean="0"/>
              <a:t>мәрҫиәһе»</a:t>
            </a:r>
            <a:r>
              <a:rPr lang="ru-RU" sz="2000" b="1" dirty="0"/>
              <a:t> </a:t>
            </a:r>
            <a:endParaRPr lang="ru-RU" sz="2000" b="1" dirty="0" smtClean="0"/>
          </a:p>
          <a:p>
            <a:pPr algn="ctr"/>
            <a:r>
              <a:rPr lang="ru-RU" sz="2000" b="1" dirty="0" smtClean="0"/>
              <a:t>(Ҡазан, </a:t>
            </a:r>
            <a:r>
              <a:rPr lang="ru-RU" sz="2000" b="1" dirty="0"/>
              <a:t>1908) </a:t>
            </a:r>
          </a:p>
          <a:p>
            <a:pPr algn="ctr"/>
            <a:endParaRPr lang="ru-RU" sz="2000" b="1" dirty="0"/>
          </a:p>
          <a:p>
            <a:pPr algn="ctr"/>
            <a:r>
              <a:rPr lang="ru-RU" sz="2000" b="1" dirty="0" smtClean="0"/>
              <a:t>«</a:t>
            </a:r>
            <a:r>
              <a:rPr lang="ru-RU" sz="2000" b="1" dirty="0"/>
              <a:t>Элегия на смерть учителя Султангильди-эфенди» </a:t>
            </a:r>
            <a:endParaRPr lang="ru-RU" sz="2000" b="1" dirty="0" smtClean="0"/>
          </a:p>
          <a:p>
            <a:pPr algn="ctr"/>
            <a:r>
              <a:rPr lang="ru-RU" sz="2000" b="1" dirty="0" smtClean="0"/>
              <a:t>(</a:t>
            </a:r>
            <a:r>
              <a:rPr lang="ru-RU" sz="2000" b="1" dirty="0"/>
              <a:t>Казань, 1908</a:t>
            </a:r>
            <a:r>
              <a:rPr lang="ru-RU" sz="2000" b="1" dirty="0" smtClean="0"/>
              <a:t>) </a:t>
            </a:r>
            <a:endParaRPr lang="ru-RU" sz="2000" dirty="0" smtClean="0"/>
          </a:p>
        </p:txBody>
      </p:sp>
    </p:spTree>
    <p:extLst>
      <p:ext uri="{BB962C8B-B14F-4D97-AF65-F5344CB8AC3E}">
        <p14:creationId xmlns:p14="http://schemas.microsoft.com/office/powerpoint/2010/main" val="40526468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53876" y="476672"/>
            <a:ext cx="5040560" cy="709196"/>
          </a:xfrm>
          <a:prstGeom prst="roundRect">
            <a:avLst>
              <a:gd name="adj" fmla="val 30371"/>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ru-RU" sz="3200" b="1" dirty="0" smtClean="0">
                <a:solidFill>
                  <a:srgbClr val="FF0000"/>
                </a:solidFill>
                <a:effectLst>
                  <a:outerShdw blurRad="38100" dist="38100" dir="2700000" algn="tl">
                    <a:srgbClr val="000000">
                      <a:alpha val="43137"/>
                    </a:srgbClr>
                  </a:outerShdw>
                </a:effectLst>
              </a:rPr>
              <a:t>КНИГИ</a:t>
            </a:r>
            <a:endParaRPr lang="ru-RU" sz="3200" b="1" dirty="0">
              <a:solidFill>
                <a:srgbClr val="FF0000"/>
              </a:solidFill>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281" t="6852" r="33437" b="6088"/>
          <a:stretch/>
        </p:blipFill>
        <p:spPr bwMode="auto">
          <a:xfrm>
            <a:off x="5713645" y="1412776"/>
            <a:ext cx="3561582" cy="5252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704528" y="2526625"/>
            <a:ext cx="4132012" cy="1804749"/>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ru-RU" sz="2000" b="1" dirty="0" smtClean="0"/>
              <a:t>«Башҡорт </a:t>
            </a:r>
            <a:r>
              <a:rPr lang="ru-RU" sz="2000" b="1" dirty="0"/>
              <a:t>хәлдәре» </a:t>
            </a:r>
            <a:endParaRPr lang="ru-RU" sz="2000" b="1" dirty="0" smtClean="0"/>
          </a:p>
          <a:p>
            <a:pPr algn="ctr"/>
            <a:r>
              <a:rPr lang="ru-RU" sz="2000" b="1" dirty="0" smtClean="0"/>
              <a:t>(Стәрелетамаҡ, 1911) </a:t>
            </a:r>
            <a:endParaRPr lang="ru-RU" sz="2000" b="1" dirty="0"/>
          </a:p>
          <a:p>
            <a:pPr algn="ctr"/>
            <a:endParaRPr lang="ru-RU" sz="2000" b="1" dirty="0"/>
          </a:p>
          <a:p>
            <a:pPr algn="ctr"/>
            <a:r>
              <a:rPr lang="ru-RU" sz="2000" b="1" dirty="0"/>
              <a:t>«Башкирские дела» (Стерлитамак, 1911)</a:t>
            </a:r>
            <a:endParaRPr lang="ru-RU" sz="2000" dirty="0" smtClean="0"/>
          </a:p>
        </p:txBody>
      </p:sp>
    </p:spTree>
    <p:extLst>
      <p:ext uri="{BB962C8B-B14F-4D97-AF65-F5344CB8AC3E}">
        <p14:creationId xmlns:p14="http://schemas.microsoft.com/office/powerpoint/2010/main" val="40526468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53876" y="476672"/>
            <a:ext cx="5040560" cy="709196"/>
          </a:xfrm>
          <a:prstGeom prst="roundRect">
            <a:avLst>
              <a:gd name="adj" fmla="val 30371"/>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ru-RU" sz="3200" b="1" dirty="0" smtClean="0">
                <a:solidFill>
                  <a:srgbClr val="FF0000"/>
                </a:solidFill>
                <a:effectLst>
                  <a:outerShdw blurRad="38100" dist="38100" dir="2700000" algn="tl">
                    <a:srgbClr val="000000">
                      <a:alpha val="43137"/>
                    </a:srgbClr>
                  </a:outerShdw>
                </a:effectLst>
              </a:rPr>
              <a:t>КНИГИ</a:t>
            </a:r>
            <a:endParaRPr lang="ru-RU" sz="3200" b="1" dirty="0">
              <a:solidFill>
                <a:srgbClr val="FF0000"/>
              </a:solidFill>
              <a:effectLst>
                <a:outerShdw blurRad="38100" dist="38100" dir="2700000" algn="tl">
                  <a:srgbClr val="000000">
                    <a:alpha val="43137"/>
                  </a:srgbClr>
                </a:outerShdw>
              </a:effectLst>
            </a:endParaRPr>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0873" t="7003" r="30890" b="3634"/>
          <a:stretch/>
        </p:blipFill>
        <p:spPr bwMode="auto">
          <a:xfrm>
            <a:off x="5529064" y="1484784"/>
            <a:ext cx="3733296" cy="4907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Скругленный прямоугольник 7"/>
          <p:cNvSpPr/>
          <p:nvPr/>
        </p:nvSpPr>
        <p:spPr>
          <a:xfrm>
            <a:off x="1136576" y="2492262"/>
            <a:ext cx="3132348" cy="1804749"/>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ru-RU" sz="2000" b="1" dirty="0" smtClean="0"/>
              <a:t>«Күңел ялҡындары»</a:t>
            </a:r>
          </a:p>
          <a:p>
            <a:pPr algn="ctr"/>
            <a:r>
              <a:rPr lang="ba-RU" sz="2000" b="1" dirty="0" smtClean="0"/>
              <a:t>(Өфө, 1916)</a:t>
            </a:r>
          </a:p>
          <a:p>
            <a:pPr algn="ctr"/>
            <a:endParaRPr lang="ru-RU" sz="2000" b="1" dirty="0"/>
          </a:p>
          <a:p>
            <a:pPr algn="ctr"/>
            <a:r>
              <a:rPr lang="ru-RU" sz="2000" b="1" dirty="0" smtClean="0"/>
              <a:t>«</a:t>
            </a:r>
            <a:r>
              <a:rPr lang="ru-RU" sz="2000" b="1" dirty="0"/>
              <a:t>Пламя души» </a:t>
            </a:r>
            <a:endParaRPr lang="ru-RU" sz="2000" b="1" dirty="0" smtClean="0"/>
          </a:p>
          <a:p>
            <a:pPr algn="ctr"/>
            <a:r>
              <a:rPr lang="ru-RU" sz="2000" b="1" dirty="0" smtClean="0"/>
              <a:t>(</a:t>
            </a:r>
            <a:r>
              <a:rPr lang="ru-RU" sz="2000" b="1" dirty="0"/>
              <a:t>Уфа, 1916).</a:t>
            </a:r>
          </a:p>
        </p:txBody>
      </p:sp>
    </p:spTree>
    <p:extLst>
      <p:ext uri="{BB962C8B-B14F-4D97-AF65-F5344CB8AC3E}">
        <p14:creationId xmlns:p14="http://schemas.microsoft.com/office/powerpoint/2010/main" val="887722684"/>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53876" y="476672"/>
            <a:ext cx="5040560" cy="709196"/>
          </a:xfrm>
          <a:prstGeom prst="roundRect">
            <a:avLst>
              <a:gd name="adj" fmla="val 30371"/>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ru-RU" sz="3200" b="1" dirty="0" smtClean="0">
                <a:solidFill>
                  <a:srgbClr val="FF0000"/>
                </a:solidFill>
                <a:effectLst>
                  <a:outerShdw blurRad="38100" dist="38100" dir="2700000" algn="tl">
                    <a:srgbClr val="000000">
                      <a:alpha val="43137"/>
                    </a:srgbClr>
                  </a:outerShdw>
                </a:effectLst>
              </a:rPr>
              <a:t>КНИГИ</a:t>
            </a:r>
            <a:endParaRPr lang="ru-RU" sz="3200" b="1" dirty="0">
              <a:solidFill>
                <a:srgbClr val="FF000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418" t="6100" r="33485" b="3965"/>
          <a:stretch/>
        </p:blipFill>
        <p:spPr bwMode="auto">
          <a:xfrm>
            <a:off x="5795228" y="1412776"/>
            <a:ext cx="3383302" cy="5171493"/>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Скругленный прямоугольник 9"/>
          <p:cNvSpPr/>
          <p:nvPr/>
        </p:nvSpPr>
        <p:spPr>
          <a:xfrm>
            <a:off x="704528" y="2526625"/>
            <a:ext cx="4132012" cy="1804749"/>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ru-RU" sz="2000" b="1" dirty="0" smtClean="0"/>
              <a:t>«Башҡорт </a:t>
            </a:r>
            <a:r>
              <a:rPr lang="ru-RU" sz="2000" b="1" dirty="0"/>
              <a:t>хәлдәре» </a:t>
            </a:r>
            <a:endParaRPr lang="ru-RU" sz="2000" b="1" dirty="0" smtClean="0"/>
          </a:p>
          <a:p>
            <a:pPr algn="ctr"/>
            <a:r>
              <a:rPr lang="ru-RU" sz="2000" b="1" dirty="0" smtClean="0"/>
              <a:t>(Өфө, 1994) </a:t>
            </a:r>
            <a:endParaRPr lang="ru-RU" sz="2000" b="1" dirty="0"/>
          </a:p>
          <a:p>
            <a:pPr algn="ctr"/>
            <a:endParaRPr lang="ru-RU" sz="2000" b="1" dirty="0"/>
          </a:p>
          <a:p>
            <a:pPr algn="ctr"/>
            <a:r>
              <a:rPr lang="ru-RU" sz="2000" b="1" dirty="0"/>
              <a:t>«Башкирские дела» </a:t>
            </a:r>
            <a:endParaRPr lang="ru-RU" sz="2000" b="1" dirty="0" smtClean="0"/>
          </a:p>
          <a:p>
            <a:pPr algn="ctr"/>
            <a:r>
              <a:rPr lang="ru-RU" sz="2000" b="1" dirty="0" smtClean="0"/>
              <a:t>(Уфа, 1994)</a:t>
            </a:r>
            <a:endParaRPr lang="ru-RU" sz="2000" dirty="0" smtClean="0"/>
          </a:p>
        </p:txBody>
      </p:sp>
    </p:spTree>
    <p:extLst>
      <p:ext uri="{BB962C8B-B14F-4D97-AF65-F5344CB8AC3E}">
        <p14:creationId xmlns:p14="http://schemas.microsoft.com/office/powerpoint/2010/main" val="40526468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un9-53.userapi.com/impg/ZiP9z7zjTAR5mlgI626LU9KHic9AU92QPs3zgw/Si-8uYHsNEw.jpg?size=240x180&amp;quality=96&amp;sign=505b19c34a607dd8c45dc1ca2d5a8972&amp;type=alb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772" y="2132856"/>
            <a:ext cx="4104456" cy="307834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6" name="Скругленный прямоугольник 5"/>
          <p:cNvSpPr/>
          <p:nvPr/>
        </p:nvSpPr>
        <p:spPr>
          <a:xfrm>
            <a:off x="2873216" y="980728"/>
            <a:ext cx="4132012" cy="442674"/>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ru-RU" sz="2000" b="1" dirty="0" smtClean="0"/>
              <a:t>Печать Сафуана Якшигулова</a:t>
            </a:r>
            <a:endParaRPr lang="ru-RU" sz="2000" dirty="0" smtClean="0"/>
          </a:p>
        </p:txBody>
      </p:sp>
    </p:spTree>
    <p:extLst>
      <p:ext uri="{BB962C8B-B14F-4D97-AF65-F5344CB8AC3E}">
        <p14:creationId xmlns:p14="http://schemas.microsoft.com/office/powerpoint/2010/main" val="134412022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3876" y="476672"/>
            <a:ext cx="5040560" cy="709196"/>
          </a:xfrm>
          <a:prstGeom prst="roundRect">
            <a:avLst>
              <a:gd name="adj" fmla="val 30371"/>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ru-RU" sz="3200" b="1" dirty="0" smtClean="0">
                <a:solidFill>
                  <a:srgbClr val="FF0000"/>
                </a:solidFill>
                <a:effectLst>
                  <a:outerShdw blurRad="38100" dist="38100" dir="2700000" algn="tl">
                    <a:srgbClr val="000000">
                      <a:alpha val="43137"/>
                    </a:srgbClr>
                  </a:outerShdw>
                </a:effectLst>
              </a:rPr>
              <a:t>ПРОИЗВЕДЕНИЯ</a:t>
            </a:r>
            <a:endParaRPr lang="ru-RU" sz="3200" b="1" dirty="0">
              <a:solidFill>
                <a:srgbClr val="FF0000"/>
              </a:solidFill>
              <a:effectLst>
                <a:outerShdw blurRad="38100" dist="38100" dir="2700000" algn="tl">
                  <a:srgbClr val="000000">
                    <a:alpha val="43137"/>
                  </a:srgbClr>
                </a:outerShdw>
              </a:effectLst>
            </a:endParaRPr>
          </a:p>
        </p:txBody>
      </p:sp>
      <p:pic>
        <p:nvPicPr>
          <p:cNvPr id="4" name="image26.jpeg"/>
          <p:cNvPicPr/>
          <p:nvPr/>
        </p:nvPicPr>
        <p:blipFill rotWithShape="1">
          <a:blip r:embed="rId3" cstate="print"/>
          <a:srcRect t="30829" b="6474"/>
          <a:stretch/>
        </p:blipFill>
        <p:spPr>
          <a:xfrm>
            <a:off x="256106" y="1500640"/>
            <a:ext cx="4718050" cy="4875123"/>
          </a:xfrm>
          <a:prstGeom prst="rect">
            <a:avLst/>
          </a:prstGeom>
          <a:ln>
            <a:solidFill>
              <a:srgbClr val="FF0000"/>
            </a:solidFill>
          </a:ln>
        </p:spPr>
      </p:pic>
      <p:pic>
        <p:nvPicPr>
          <p:cNvPr id="6" name="image27.jpeg"/>
          <p:cNvPicPr/>
          <p:nvPr/>
        </p:nvPicPr>
        <p:blipFill rotWithShape="1">
          <a:blip r:embed="rId4" cstate="print"/>
          <a:srcRect t="4782" b="27492"/>
          <a:stretch/>
        </p:blipFill>
        <p:spPr>
          <a:xfrm>
            <a:off x="4953000" y="1500640"/>
            <a:ext cx="4718050" cy="4875123"/>
          </a:xfrm>
          <a:prstGeom prst="rect">
            <a:avLst/>
          </a:prstGeom>
          <a:ln>
            <a:solidFill>
              <a:srgbClr val="FF0000"/>
            </a:solidFill>
          </a:ln>
        </p:spPr>
      </p:pic>
    </p:spTree>
    <p:extLst>
      <p:ext uri="{BB962C8B-B14F-4D97-AF65-F5344CB8AC3E}">
        <p14:creationId xmlns:p14="http://schemas.microsoft.com/office/powerpoint/2010/main" val="276839330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30.jpeg"/>
          <p:cNvPicPr/>
          <p:nvPr/>
        </p:nvPicPr>
        <p:blipFill rotWithShape="1">
          <a:blip r:embed="rId3" cstate="print"/>
          <a:srcRect l="13504" t="22007" b="4254"/>
          <a:stretch/>
        </p:blipFill>
        <p:spPr>
          <a:xfrm>
            <a:off x="704528" y="698820"/>
            <a:ext cx="4080933" cy="5460359"/>
          </a:xfrm>
          <a:prstGeom prst="rect">
            <a:avLst/>
          </a:prstGeom>
          <a:ln>
            <a:solidFill>
              <a:srgbClr val="FF0000"/>
            </a:solidFill>
          </a:ln>
        </p:spPr>
      </p:pic>
      <p:pic>
        <p:nvPicPr>
          <p:cNvPr id="7" name="image31.jpeg"/>
          <p:cNvPicPr/>
          <p:nvPr/>
        </p:nvPicPr>
        <p:blipFill rotWithShape="1">
          <a:blip r:embed="rId4" cstate="print"/>
          <a:srcRect l="8983" t="4076" r="10981" b="19771"/>
          <a:stretch/>
        </p:blipFill>
        <p:spPr>
          <a:xfrm>
            <a:off x="5340093" y="677447"/>
            <a:ext cx="3776135" cy="5481732"/>
          </a:xfrm>
          <a:prstGeom prst="rect">
            <a:avLst/>
          </a:prstGeom>
          <a:ln>
            <a:solidFill>
              <a:srgbClr val="FF0000"/>
            </a:solidFill>
          </a:ln>
        </p:spPr>
      </p:pic>
    </p:spTree>
    <p:extLst>
      <p:ext uri="{BB962C8B-B14F-4D97-AF65-F5344CB8AC3E}">
        <p14:creationId xmlns:p14="http://schemas.microsoft.com/office/powerpoint/2010/main" val="105508882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316596" y="1988840"/>
            <a:ext cx="7272808" cy="3779758"/>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ru-RU" sz="1800" dirty="0"/>
              <a:t>Сафуан сын Суфияна </a:t>
            </a:r>
            <a:r>
              <a:rPr lang="ru-RU" sz="1800" dirty="0" err="1" smtClean="0"/>
              <a:t>Якшигулов</a:t>
            </a:r>
            <a:r>
              <a:rPr lang="ru-RU" sz="1800" dirty="0" smtClean="0"/>
              <a:t>  (</a:t>
            </a:r>
            <a:r>
              <a:rPr lang="ru-RU" sz="1800" dirty="0" err="1" smtClean="0"/>
              <a:t>Сафуан</a:t>
            </a:r>
            <a:r>
              <a:rPr lang="ru-RU" sz="1800" dirty="0" smtClean="0"/>
              <a:t> </a:t>
            </a:r>
            <a:r>
              <a:rPr lang="ru-RU" sz="1800" dirty="0" err="1"/>
              <a:t>Суфиян</a:t>
            </a:r>
            <a:r>
              <a:rPr lang="ru-RU" sz="1800" dirty="0"/>
              <a:t> </a:t>
            </a:r>
            <a:r>
              <a:rPr lang="ru-RU" sz="1800" dirty="0" err="1"/>
              <a:t>улы</a:t>
            </a:r>
            <a:r>
              <a:rPr lang="ru-RU" sz="1800" dirty="0"/>
              <a:t> </a:t>
            </a:r>
            <a:r>
              <a:rPr lang="ru-RU" sz="1800" dirty="0" err="1" smtClean="0"/>
              <a:t>Яҡшығолов</a:t>
            </a:r>
            <a:r>
              <a:rPr lang="ru-RU" sz="1800" dirty="0" smtClean="0"/>
              <a:t>) родился </a:t>
            </a:r>
            <a:r>
              <a:rPr lang="ru-RU" sz="1800" dirty="0"/>
              <a:t>10 апреля 1871 года в деревне Ильчигулово Белебеевского уезда Уфимской губернии, расположенной на берегу красавицы Демы (ныне одноименное село Миякинского муниципального района РБ). Рос и воспитывался в состоятельной и просвещенной семье, пользовавшейся уважением в округе. Главными ценностями у Якшигуловых издревле считались знания и образование. Относились они к древнему илькей-минскому башкирскому роду, представители которого всегда отличались стремлением к свободе и независимости, открыто критиковали колониальную политику царизма.</a:t>
            </a:r>
          </a:p>
        </p:txBody>
      </p:sp>
      <p:sp>
        <p:nvSpPr>
          <p:cNvPr id="3" name="TextBox 2"/>
          <p:cNvSpPr txBox="1"/>
          <p:nvPr/>
        </p:nvSpPr>
        <p:spPr>
          <a:xfrm>
            <a:off x="2792760" y="627500"/>
            <a:ext cx="4320479" cy="709196"/>
          </a:xfrm>
          <a:prstGeom prst="roundRect">
            <a:avLst>
              <a:gd name="adj" fmla="val 30371"/>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ru-RU" sz="3200" b="1" dirty="0" smtClean="0">
                <a:solidFill>
                  <a:srgbClr val="FF0000"/>
                </a:solidFill>
                <a:effectLst>
                  <a:outerShdw blurRad="38100" dist="38100" dir="2700000" algn="tl">
                    <a:srgbClr val="000000">
                      <a:alpha val="43137"/>
                    </a:srgbClr>
                  </a:outerShdw>
                </a:effectLst>
              </a:rPr>
              <a:t>ПРОИСХОЖДЕНИЕ</a:t>
            </a:r>
            <a:endParaRPr lang="ru-RU"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918545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36.jpeg"/>
          <p:cNvPicPr/>
          <p:nvPr/>
        </p:nvPicPr>
        <p:blipFill rotWithShape="1">
          <a:blip r:embed="rId3" cstate="print"/>
          <a:srcRect b="6128"/>
          <a:stretch/>
        </p:blipFill>
        <p:spPr>
          <a:xfrm>
            <a:off x="344488" y="656691"/>
            <a:ext cx="4536504" cy="5544617"/>
          </a:xfrm>
          <a:prstGeom prst="rect">
            <a:avLst/>
          </a:prstGeom>
          <a:ln>
            <a:solidFill>
              <a:srgbClr val="FF0000"/>
            </a:solidFill>
          </a:ln>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7935" t="16507" r="18097" b="9559"/>
          <a:stretch/>
        </p:blipFill>
        <p:spPr bwMode="auto">
          <a:xfrm>
            <a:off x="5028727" y="656690"/>
            <a:ext cx="4536504" cy="554461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08882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42.jpeg"/>
          <p:cNvPicPr/>
          <p:nvPr/>
        </p:nvPicPr>
        <p:blipFill rotWithShape="1">
          <a:blip r:embed="rId3" cstate="print"/>
          <a:srcRect t="31767" r="12561" b="7657"/>
          <a:stretch/>
        </p:blipFill>
        <p:spPr>
          <a:xfrm>
            <a:off x="593386" y="1078752"/>
            <a:ext cx="4359614" cy="4700493"/>
          </a:xfrm>
          <a:prstGeom prst="rect">
            <a:avLst/>
          </a:prstGeom>
          <a:ln>
            <a:solidFill>
              <a:srgbClr val="FF0000"/>
            </a:solidFill>
          </a:ln>
        </p:spPr>
      </p:pic>
      <p:pic>
        <p:nvPicPr>
          <p:cNvPr id="7" name="image43.jpeg"/>
          <p:cNvPicPr/>
          <p:nvPr/>
        </p:nvPicPr>
        <p:blipFill rotWithShape="1">
          <a:blip r:embed="rId4" cstate="print"/>
          <a:srcRect r="14319" b="46942"/>
          <a:stretch/>
        </p:blipFill>
        <p:spPr>
          <a:xfrm>
            <a:off x="5241032" y="1394050"/>
            <a:ext cx="4176464" cy="4069896"/>
          </a:xfrm>
          <a:prstGeom prst="rect">
            <a:avLst/>
          </a:prstGeom>
          <a:ln>
            <a:solidFill>
              <a:srgbClr val="FF0000"/>
            </a:solidFill>
          </a:ln>
        </p:spPr>
      </p:pic>
    </p:spTree>
    <p:extLst>
      <p:ext uri="{BB962C8B-B14F-4D97-AF65-F5344CB8AC3E}">
        <p14:creationId xmlns:p14="http://schemas.microsoft.com/office/powerpoint/2010/main" val="105508882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52.jpeg"/>
          <p:cNvPicPr/>
          <p:nvPr/>
        </p:nvPicPr>
        <p:blipFill rotWithShape="1">
          <a:blip r:embed="rId3" cstate="print"/>
          <a:srcRect t="11207" r="5179" b="4404"/>
          <a:stretch/>
        </p:blipFill>
        <p:spPr>
          <a:xfrm>
            <a:off x="704528" y="620687"/>
            <a:ext cx="4028421" cy="5871695"/>
          </a:xfrm>
          <a:prstGeom prst="rect">
            <a:avLst/>
          </a:prstGeom>
          <a:ln>
            <a:solidFill>
              <a:srgbClr val="FF0000"/>
            </a:solidFill>
          </a:ln>
        </p:spPr>
      </p:pic>
      <p:pic>
        <p:nvPicPr>
          <p:cNvPr id="7" name="image53.jpeg"/>
          <p:cNvPicPr/>
          <p:nvPr/>
        </p:nvPicPr>
        <p:blipFill rotWithShape="1">
          <a:blip r:embed="rId4" cstate="print"/>
          <a:srcRect b="5776"/>
          <a:stretch/>
        </p:blipFill>
        <p:spPr>
          <a:xfrm>
            <a:off x="5169024" y="620688"/>
            <a:ext cx="3960440" cy="5871695"/>
          </a:xfrm>
          <a:prstGeom prst="rect">
            <a:avLst/>
          </a:prstGeom>
          <a:ln>
            <a:solidFill>
              <a:srgbClr val="FF0000"/>
            </a:solidFill>
          </a:ln>
        </p:spPr>
      </p:pic>
    </p:spTree>
    <p:extLst>
      <p:ext uri="{BB962C8B-B14F-4D97-AF65-F5344CB8AC3E}">
        <p14:creationId xmlns:p14="http://schemas.microsoft.com/office/powerpoint/2010/main" val="105508882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61.jpeg"/>
          <p:cNvPicPr/>
          <p:nvPr/>
        </p:nvPicPr>
        <p:blipFill>
          <a:blip r:embed="rId3" cstate="print"/>
          <a:stretch>
            <a:fillRect/>
          </a:stretch>
        </p:blipFill>
        <p:spPr>
          <a:xfrm>
            <a:off x="2540732" y="333266"/>
            <a:ext cx="4824536" cy="6191468"/>
          </a:xfrm>
          <a:prstGeom prst="rect">
            <a:avLst/>
          </a:prstGeom>
          <a:ln>
            <a:solidFill>
              <a:srgbClr val="FF0000"/>
            </a:solidFill>
          </a:ln>
        </p:spPr>
      </p:pic>
    </p:spTree>
    <p:extLst>
      <p:ext uri="{BB962C8B-B14F-4D97-AF65-F5344CB8AC3E}">
        <p14:creationId xmlns:p14="http://schemas.microsoft.com/office/powerpoint/2010/main" val="105508882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66.jpeg"/>
          <p:cNvPicPr/>
          <p:nvPr/>
        </p:nvPicPr>
        <p:blipFill rotWithShape="1">
          <a:blip r:embed="rId3" cstate="print"/>
          <a:srcRect t="15655" b="14362"/>
          <a:stretch/>
        </p:blipFill>
        <p:spPr>
          <a:xfrm>
            <a:off x="2593975" y="910166"/>
            <a:ext cx="4718050" cy="5037668"/>
          </a:xfrm>
          <a:prstGeom prst="rect">
            <a:avLst/>
          </a:prstGeom>
          <a:ln>
            <a:solidFill>
              <a:srgbClr val="FF0000"/>
            </a:solidFill>
          </a:ln>
        </p:spPr>
      </p:pic>
    </p:spTree>
    <p:extLst>
      <p:ext uri="{BB962C8B-B14F-4D97-AF65-F5344CB8AC3E}">
        <p14:creationId xmlns:p14="http://schemas.microsoft.com/office/powerpoint/2010/main" val="105508882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62.jpeg"/>
          <p:cNvPicPr/>
          <p:nvPr/>
        </p:nvPicPr>
        <p:blipFill rotWithShape="1">
          <a:blip r:embed="rId3" cstate="print"/>
          <a:srcRect b="23888"/>
          <a:stretch/>
        </p:blipFill>
        <p:spPr>
          <a:xfrm>
            <a:off x="2597671" y="689610"/>
            <a:ext cx="4718050" cy="5478780"/>
          </a:xfrm>
          <a:prstGeom prst="rect">
            <a:avLst/>
          </a:prstGeom>
          <a:ln>
            <a:solidFill>
              <a:srgbClr val="FF0000"/>
            </a:solidFill>
          </a:ln>
        </p:spPr>
      </p:pic>
    </p:spTree>
    <p:extLst>
      <p:ext uri="{BB962C8B-B14F-4D97-AF65-F5344CB8AC3E}">
        <p14:creationId xmlns:p14="http://schemas.microsoft.com/office/powerpoint/2010/main" val="105508882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41.jpeg"/>
          <p:cNvPicPr/>
          <p:nvPr/>
        </p:nvPicPr>
        <p:blipFill rotWithShape="1">
          <a:blip r:embed="rId3" cstate="print"/>
          <a:srcRect b="33416"/>
          <a:stretch/>
        </p:blipFill>
        <p:spPr>
          <a:xfrm>
            <a:off x="2593975" y="1032510"/>
            <a:ext cx="4718050" cy="4792980"/>
          </a:xfrm>
          <a:prstGeom prst="rect">
            <a:avLst/>
          </a:prstGeom>
          <a:ln>
            <a:solidFill>
              <a:srgbClr val="FF0000"/>
            </a:solidFill>
          </a:ln>
        </p:spPr>
      </p:pic>
    </p:spTree>
    <p:extLst>
      <p:ext uri="{BB962C8B-B14F-4D97-AF65-F5344CB8AC3E}">
        <p14:creationId xmlns:p14="http://schemas.microsoft.com/office/powerpoint/2010/main" val="105508882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37.jpeg"/>
          <p:cNvPicPr/>
          <p:nvPr/>
        </p:nvPicPr>
        <p:blipFill rotWithShape="1">
          <a:blip r:embed="rId3" cstate="print"/>
          <a:srcRect b="6128"/>
          <a:stretch/>
        </p:blipFill>
        <p:spPr>
          <a:xfrm>
            <a:off x="304941" y="153836"/>
            <a:ext cx="4464496" cy="6525344"/>
          </a:xfrm>
          <a:prstGeom prst="rect">
            <a:avLst/>
          </a:prstGeom>
          <a:ln>
            <a:solidFill>
              <a:srgbClr val="FF0000"/>
            </a:solidFill>
          </a:ln>
        </p:spPr>
      </p:pic>
      <p:pic>
        <p:nvPicPr>
          <p:cNvPr id="7" name="image38.jpeg"/>
          <p:cNvPicPr/>
          <p:nvPr/>
        </p:nvPicPr>
        <p:blipFill rotWithShape="1">
          <a:blip r:embed="rId4" cstate="print"/>
          <a:srcRect b="6246"/>
          <a:stretch/>
        </p:blipFill>
        <p:spPr>
          <a:xfrm>
            <a:off x="5169024" y="153835"/>
            <a:ext cx="4430018" cy="6525344"/>
          </a:xfrm>
          <a:prstGeom prst="rect">
            <a:avLst/>
          </a:prstGeom>
          <a:ln>
            <a:solidFill>
              <a:srgbClr val="FF0000"/>
            </a:solidFill>
          </a:ln>
        </p:spPr>
      </p:pic>
    </p:spTree>
    <p:extLst>
      <p:ext uri="{BB962C8B-B14F-4D97-AF65-F5344CB8AC3E}">
        <p14:creationId xmlns:p14="http://schemas.microsoft.com/office/powerpoint/2010/main" val="105508882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39.jpeg"/>
          <p:cNvPicPr/>
          <p:nvPr/>
        </p:nvPicPr>
        <p:blipFill rotWithShape="1">
          <a:blip r:embed="rId3" cstate="print"/>
          <a:srcRect b="5639"/>
          <a:stretch/>
        </p:blipFill>
        <p:spPr>
          <a:xfrm>
            <a:off x="560512" y="261267"/>
            <a:ext cx="3997970" cy="6334885"/>
          </a:xfrm>
          <a:prstGeom prst="rect">
            <a:avLst/>
          </a:prstGeom>
          <a:ln>
            <a:solidFill>
              <a:srgbClr val="FF0000"/>
            </a:solidFill>
          </a:ln>
        </p:spPr>
      </p:pic>
      <p:pic>
        <p:nvPicPr>
          <p:cNvPr id="8" name="image40.jpeg"/>
          <p:cNvPicPr/>
          <p:nvPr/>
        </p:nvPicPr>
        <p:blipFill rotWithShape="1">
          <a:blip r:embed="rId4" cstate="print"/>
          <a:srcRect r="7308" b="6348"/>
          <a:stretch/>
        </p:blipFill>
        <p:spPr>
          <a:xfrm>
            <a:off x="5313040" y="261266"/>
            <a:ext cx="4004733" cy="6334885"/>
          </a:xfrm>
          <a:prstGeom prst="rect">
            <a:avLst/>
          </a:prstGeom>
          <a:ln>
            <a:solidFill>
              <a:srgbClr val="FF0000"/>
            </a:solidFill>
          </a:ln>
        </p:spPr>
      </p:pic>
    </p:spTree>
    <p:extLst>
      <p:ext uri="{BB962C8B-B14F-4D97-AF65-F5344CB8AC3E}">
        <p14:creationId xmlns:p14="http://schemas.microsoft.com/office/powerpoint/2010/main" val="105508882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35.jpeg"/>
          <p:cNvPicPr/>
          <p:nvPr/>
        </p:nvPicPr>
        <p:blipFill rotWithShape="1">
          <a:blip r:embed="rId3" cstate="print"/>
          <a:srcRect t="28829" b="8598"/>
          <a:stretch/>
        </p:blipFill>
        <p:spPr>
          <a:xfrm>
            <a:off x="2302164" y="1124744"/>
            <a:ext cx="5294114" cy="5064720"/>
          </a:xfrm>
          <a:prstGeom prst="rect">
            <a:avLst/>
          </a:prstGeom>
          <a:ln>
            <a:solidFill>
              <a:srgbClr val="FF0000"/>
            </a:solidFill>
          </a:ln>
        </p:spPr>
      </p:pic>
    </p:spTree>
    <p:extLst>
      <p:ext uri="{BB962C8B-B14F-4D97-AF65-F5344CB8AC3E}">
        <p14:creationId xmlns:p14="http://schemas.microsoft.com/office/powerpoint/2010/main" val="105508882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92760" y="627500"/>
            <a:ext cx="4320479" cy="709196"/>
          </a:xfrm>
          <a:prstGeom prst="roundRect">
            <a:avLst>
              <a:gd name="adj" fmla="val 30371"/>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ru-RU" sz="3200" b="1" dirty="0" smtClean="0">
                <a:solidFill>
                  <a:srgbClr val="FF0000"/>
                </a:solidFill>
                <a:effectLst>
                  <a:outerShdw blurRad="38100" dist="38100" dir="2700000" algn="tl">
                    <a:srgbClr val="000000">
                      <a:alpha val="43137"/>
                    </a:srgbClr>
                  </a:outerShdw>
                </a:effectLst>
              </a:rPr>
              <a:t>ОБРАЗОВАНИЕ</a:t>
            </a:r>
            <a:endParaRPr lang="ru-RU" sz="3200" b="1" dirty="0">
              <a:solidFill>
                <a:srgbClr val="FF0000"/>
              </a:solidFill>
              <a:effectLst>
                <a:outerShdw blurRad="38100" dist="38100" dir="2700000" algn="tl">
                  <a:srgbClr val="000000">
                    <a:alpha val="43137"/>
                  </a:srgbClr>
                </a:outerShdw>
              </a:effectLst>
            </a:endParaRPr>
          </a:p>
        </p:txBody>
      </p:sp>
      <p:sp>
        <p:nvSpPr>
          <p:cNvPr id="3" name="Скругленный прямоугольник 2"/>
          <p:cNvSpPr/>
          <p:nvPr/>
        </p:nvSpPr>
        <p:spPr>
          <a:xfrm>
            <a:off x="1316596" y="1988840"/>
            <a:ext cx="7272808" cy="4086225"/>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ru-RU" sz="1800" dirty="0"/>
              <a:t>Начальное образование Сафуан получил у местного халфы Шафика Султангулова, затем учился в медресе деревни Давлеканово. Кроме преподаваемых </a:t>
            </a:r>
            <a:r>
              <a:rPr lang="ru-RU" sz="1800" dirty="0" smtClean="0"/>
              <a:t>предметов, </a:t>
            </a:r>
            <a:r>
              <a:rPr lang="ru-RU" sz="1800" dirty="0"/>
              <a:t>он самостоятельно изучал географию, историю и русский язык. </a:t>
            </a:r>
            <a:r>
              <a:rPr lang="ru-RU" sz="1800" dirty="0" smtClean="0"/>
              <a:t>Интересовался </a:t>
            </a:r>
            <a:r>
              <a:rPr lang="ru-RU" sz="1800" dirty="0"/>
              <a:t>литературой восточных народов. </a:t>
            </a:r>
            <a:r>
              <a:rPr lang="ru-RU" sz="1800" dirty="0" smtClean="0"/>
              <a:t>В </a:t>
            </a:r>
            <a:r>
              <a:rPr lang="ru-RU" sz="1800" dirty="0"/>
              <a:t>стихотворении </a:t>
            </a:r>
            <a:r>
              <a:rPr lang="ru-RU" sz="1800" dirty="0" smtClean="0"/>
              <a:t>«</a:t>
            </a:r>
            <a:r>
              <a:rPr lang="ba-RU" sz="1800" dirty="0" smtClean="0"/>
              <a:t>Иғтираф» </a:t>
            </a:r>
            <a:r>
              <a:rPr lang="ru-RU" sz="1800" dirty="0" smtClean="0"/>
              <a:t>(«</a:t>
            </a:r>
            <a:r>
              <a:rPr lang="ru-RU" sz="1800" dirty="0"/>
              <a:t>Исповедь</a:t>
            </a:r>
            <a:r>
              <a:rPr lang="ru-RU" sz="1800" dirty="0" smtClean="0"/>
              <a:t>») </a:t>
            </a:r>
            <a:r>
              <a:rPr lang="ru-RU" sz="1800" dirty="0"/>
              <a:t>он пишет, что с упоением изучал </a:t>
            </a:r>
            <a:r>
              <a:rPr lang="ru-RU" sz="1800" dirty="0" smtClean="0"/>
              <a:t>произведения </a:t>
            </a:r>
            <a:r>
              <a:rPr lang="ru-RU" sz="1800" dirty="0"/>
              <a:t>классиков восточной литературы, стихи Габдрахима Усмана, Тажетдина Ялсыгула, Абульманиха Каргалы, Хибатуллы Салихова, Шамсетдина Заки, Мифтахетдина Акмуллы. Известно, что Сафуан Якшигулов переписывался с Мухаметсалимом Уметбаевым и хорошо знал его творчество, встречался с Мажитом </a:t>
            </a:r>
            <a:r>
              <a:rPr lang="ru-RU" sz="1800" dirty="0" err="1"/>
              <a:t>Гафури</a:t>
            </a:r>
            <a:r>
              <a:rPr lang="ru-RU" sz="1800" dirty="0"/>
              <a:t>. Регулярно читал газету «</a:t>
            </a:r>
            <a:r>
              <a:rPr lang="ru-RU" sz="1800" dirty="0" err="1"/>
              <a:t>Тарджиман</a:t>
            </a:r>
            <a:r>
              <a:rPr lang="ru-RU" sz="1800" dirty="0"/>
              <a:t>». </a:t>
            </a:r>
          </a:p>
        </p:txBody>
      </p:sp>
    </p:spTree>
    <p:extLst>
      <p:ext uri="{BB962C8B-B14F-4D97-AF65-F5344CB8AC3E}">
        <p14:creationId xmlns:p14="http://schemas.microsoft.com/office/powerpoint/2010/main" val="62772847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397537" y="4149080"/>
            <a:ext cx="7110925" cy="1815882"/>
          </a:xfrm>
          <a:prstGeom prst="rect">
            <a:avLst/>
          </a:prstGeom>
          <a:ln>
            <a:solidFill>
              <a:schemeClr val="accent5">
                <a:lumMod val="50000"/>
              </a:schemeClr>
            </a:solidFill>
          </a:ln>
          <a:effectLst/>
          <a:scene3d>
            <a:camera prst="orthographicFront">
              <a:rot lat="0" lon="0" rev="0"/>
            </a:camera>
            <a:lightRig rig="chilly" dir="t">
              <a:rot lat="0" lon="0" rev="18480000"/>
            </a:lightRig>
          </a:scene3d>
          <a:sp3d prstMaterial="clear">
            <a:bevelT h="63500"/>
          </a:sp3d>
        </p:spPr>
        <p:style>
          <a:lnRef idx="1">
            <a:schemeClr val="accent6"/>
          </a:lnRef>
          <a:fillRef idx="2">
            <a:schemeClr val="accent6"/>
          </a:fillRef>
          <a:effectRef idx="1">
            <a:schemeClr val="accent6"/>
          </a:effectRef>
          <a:fontRef idx="minor">
            <a:schemeClr val="dk1"/>
          </a:fontRef>
        </p:style>
        <p:txBody>
          <a:bodyPr wrap="square">
            <a:spAutoFit/>
          </a:bodyPr>
          <a:lstStyle/>
          <a:p>
            <a:r>
              <a:rPr lang="en-US" dirty="0">
                <a:latin typeface="Times New Roman" pitchFamily="18" charset="0"/>
                <a:cs typeface="Times New Roman" pitchFamily="18" charset="0"/>
              </a:rPr>
              <a:t>@</a:t>
            </a:r>
            <a:r>
              <a:rPr lang="ru-RU" dirty="0">
                <a:latin typeface="Times New Roman" pitchFamily="18" charset="0"/>
                <a:cs typeface="Times New Roman" pitchFamily="18" charset="0"/>
              </a:rPr>
              <a:t> ГБУК Национальная библиотека им. А.-З. </a:t>
            </a:r>
            <a:r>
              <a:rPr lang="ru-RU" dirty="0" err="1">
                <a:latin typeface="Times New Roman" pitchFamily="18" charset="0"/>
                <a:cs typeface="Times New Roman" pitchFamily="18" charset="0"/>
              </a:rPr>
              <a:t>Валиди</a:t>
            </a:r>
            <a:r>
              <a:rPr lang="ru-RU" dirty="0">
                <a:latin typeface="Times New Roman" pitchFamily="18" charset="0"/>
                <a:cs typeface="Times New Roman" pitchFamily="18" charset="0"/>
              </a:rPr>
              <a:t>  Республики Башкортостан. </a:t>
            </a:r>
          </a:p>
          <a:p>
            <a:r>
              <a:rPr lang="ru-RU" dirty="0">
                <a:latin typeface="Times New Roman" pitchFamily="18" charset="0"/>
                <a:cs typeface="Times New Roman" pitchFamily="18" charset="0"/>
              </a:rPr>
              <a:t>Отдел рукописей и редких изданий.</a:t>
            </a:r>
          </a:p>
          <a:p>
            <a:r>
              <a:rPr lang="ru-RU" dirty="0">
                <a:latin typeface="Times New Roman" pitchFamily="18" charset="0"/>
                <a:cs typeface="Times New Roman" pitchFamily="18" charset="0"/>
              </a:rPr>
              <a:t>Автор-составитель </a:t>
            </a:r>
            <a:r>
              <a:rPr lang="ru-RU" dirty="0" smtClean="0">
                <a:latin typeface="Times New Roman" pitchFamily="18" charset="0"/>
                <a:cs typeface="Times New Roman" pitchFamily="18" charset="0"/>
              </a:rPr>
              <a:t>: И.Г</a:t>
            </a: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Байгужин</a:t>
            </a:r>
            <a:r>
              <a:rPr lang="ru-RU" dirty="0" smtClean="0">
                <a:latin typeface="Times New Roman" pitchFamily="18" charset="0"/>
                <a:cs typeface="Times New Roman" pitchFamily="18" charset="0"/>
              </a:rPr>
              <a:t>.</a:t>
            </a:r>
            <a:endParaRPr lang="en-US"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Дизайн </a:t>
            </a:r>
            <a:r>
              <a:rPr lang="ru-RU" dirty="0">
                <a:latin typeface="Times New Roman" pitchFamily="18" charset="0"/>
                <a:cs typeface="Times New Roman" pitchFamily="18" charset="0"/>
              </a:rPr>
              <a:t>: И. Г. </a:t>
            </a:r>
            <a:r>
              <a:rPr lang="ru-RU" dirty="0" err="1" smtClean="0">
                <a:latin typeface="Times New Roman" pitchFamily="18" charset="0"/>
                <a:cs typeface="Times New Roman" pitchFamily="18" charset="0"/>
              </a:rPr>
              <a:t>Байгужин</a:t>
            </a:r>
            <a:r>
              <a:rPr lang="ru-RU" dirty="0" smtClean="0">
                <a:latin typeface="Times New Roman" pitchFamily="18" charset="0"/>
                <a:cs typeface="Times New Roman" pitchFamily="18" charset="0"/>
              </a:rPr>
              <a:t>.</a:t>
            </a:r>
          </a:p>
          <a:p>
            <a:r>
              <a:rPr lang="ru-RU" dirty="0">
                <a:latin typeface="Times New Roman" pitchFamily="18" charset="0"/>
                <a:cs typeface="Times New Roman" pitchFamily="18" charset="0"/>
              </a:rPr>
              <a:t>Музыка</a:t>
            </a:r>
            <a:r>
              <a:rPr lang="ru-RU" dirty="0" smtClean="0">
                <a:latin typeface="Times New Roman" pitchFamily="18" charset="0"/>
                <a:cs typeface="Times New Roman" pitchFamily="18" charset="0"/>
              </a:rPr>
              <a:t>: Н. </a:t>
            </a:r>
            <a:r>
              <a:rPr lang="ru-RU" dirty="0" err="1" smtClean="0">
                <a:latin typeface="Times New Roman" pitchFamily="18" charset="0"/>
                <a:cs typeface="Times New Roman" pitchFamily="18" charset="0"/>
              </a:rPr>
              <a:t>Даутов</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НОНИ РБ </a:t>
            </a:r>
            <a:r>
              <a:rPr lang="ru-RU" dirty="0" smtClean="0">
                <a:latin typeface="Times New Roman" pitchFamily="18" charset="0"/>
                <a:cs typeface="Times New Roman" pitchFamily="18" charset="0"/>
              </a:rPr>
              <a:t>– «Фатима». </a:t>
            </a:r>
            <a:endParaRPr lang="en-US"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Ответственный </a:t>
            </a:r>
            <a:r>
              <a:rPr lang="ru-RU" dirty="0">
                <a:latin typeface="Times New Roman" pitchFamily="18" charset="0"/>
                <a:cs typeface="Times New Roman" pitchFamily="18" charset="0"/>
              </a:rPr>
              <a:t>за выпуск : Ф. Ш. </a:t>
            </a:r>
            <a:r>
              <a:rPr lang="ru-RU" dirty="0" err="1">
                <a:latin typeface="Times New Roman" pitchFamily="18" charset="0"/>
                <a:cs typeface="Times New Roman" pitchFamily="18" charset="0"/>
              </a:rPr>
              <a:t>Сибагатов</a:t>
            </a:r>
            <a:r>
              <a:rPr lang="ru-RU" dirty="0">
                <a:latin typeface="Times New Roman" pitchFamily="18" charset="0"/>
                <a:cs typeface="Times New Roman" pitchFamily="18" charset="0"/>
              </a:rPr>
              <a:t>.</a:t>
            </a:r>
          </a:p>
        </p:txBody>
      </p:sp>
      <p:pic>
        <p:nvPicPr>
          <p:cNvPr id="7" name="Picture 3" descr="C:\Users\baigujin.i\Downloads\ajW3ifUJegw (1) (1).png"/>
          <p:cNvPicPr>
            <a:picLocks noChangeAspect="1" noChangeArrowheads="1"/>
          </p:cNvPicPr>
          <p:nvPr/>
        </p:nvPicPr>
        <p:blipFill rotWithShape="1">
          <a:blip r:embed="rId3">
            <a:extLst>
              <a:ext uri="{28A0092B-C50C-407E-A947-70E740481C1C}">
                <a14:useLocalDpi xmlns:a14="http://schemas.microsoft.com/office/drawing/2010/main" val="0"/>
              </a:ext>
            </a:extLst>
          </a:blip>
          <a:srcRect t="1090"/>
          <a:stretch/>
        </p:blipFill>
        <p:spPr bwMode="auto">
          <a:xfrm>
            <a:off x="3296816" y="331832"/>
            <a:ext cx="3495294" cy="34572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08882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2720" y="627500"/>
            <a:ext cx="5040560" cy="709196"/>
          </a:xfrm>
          <a:prstGeom prst="roundRect">
            <a:avLst>
              <a:gd name="adj" fmla="val 30371"/>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ru-RU" sz="3200" b="1" dirty="0" smtClean="0">
                <a:solidFill>
                  <a:srgbClr val="FF0000"/>
                </a:solidFill>
                <a:effectLst>
                  <a:outerShdw blurRad="38100" dist="38100" dir="2700000" algn="tl">
                    <a:srgbClr val="000000">
                      <a:alpha val="43137"/>
                    </a:srgbClr>
                  </a:outerShdw>
                </a:effectLst>
              </a:rPr>
              <a:t>ПРОСВЕТИТЕЛЬСТВО</a:t>
            </a:r>
            <a:endParaRPr lang="ru-RU" sz="3200" b="1" dirty="0">
              <a:solidFill>
                <a:srgbClr val="FF0000"/>
              </a:solidFill>
              <a:effectLst>
                <a:outerShdw blurRad="38100" dist="38100" dir="2700000" algn="tl">
                  <a:srgbClr val="000000">
                    <a:alpha val="43137"/>
                  </a:srgbClr>
                </a:outerShdw>
              </a:effectLst>
            </a:endParaRPr>
          </a:p>
        </p:txBody>
      </p:sp>
      <p:sp>
        <p:nvSpPr>
          <p:cNvPr id="3" name="Скругленный прямоугольник 2"/>
          <p:cNvSpPr/>
          <p:nvPr/>
        </p:nvSpPr>
        <p:spPr>
          <a:xfrm>
            <a:off x="1316596" y="1988840"/>
            <a:ext cx="7272808" cy="3779758"/>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ru-RU" sz="1800" dirty="0"/>
              <a:t>После окончания медресе С. Якшигулов был назначен муллой в деревню </a:t>
            </a:r>
            <a:r>
              <a:rPr lang="ru-RU" sz="1800" dirty="0" smtClean="0"/>
              <a:t>Ново-</a:t>
            </a:r>
            <a:r>
              <a:rPr lang="ru-RU" sz="1800" dirty="0" err="1" smtClean="0"/>
              <a:t>Яппарово</a:t>
            </a:r>
            <a:r>
              <a:rPr lang="ru-RU" sz="1800" dirty="0"/>
              <a:t> (</a:t>
            </a:r>
            <a:r>
              <a:rPr lang="ru-RU" sz="1800" dirty="0" smtClean="0"/>
              <a:t>ныне  </a:t>
            </a:r>
            <a:r>
              <a:rPr lang="ru-RU" sz="1800" dirty="0"/>
              <a:t>село Ново-</a:t>
            </a:r>
            <a:r>
              <a:rPr lang="ru-RU" sz="1800" dirty="0" err="1"/>
              <a:t>Яппарово</a:t>
            </a:r>
            <a:r>
              <a:rPr lang="ru-RU" sz="1800" dirty="0"/>
              <a:t> </a:t>
            </a:r>
            <a:r>
              <a:rPr lang="ru-RU" sz="1800" dirty="0" err="1"/>
              <a:t>Давлекановского</a:t>
            </a:r>
            <a:r>
              <a:rPr lang="ru-RU" sz="1800" dirty="0"/>
              <a:t> района РБ</a:t>
            </a:r>
            <a:r>
              <a:rPr lang="ru-RU" sz="1800" dirty="0" smtClean="0"/>
              <a:t>), </a:t>
            </a:r>
            <a:r>
              <a:rPr lang="ru-RU" sz="1800" dirty="0"/>
              <a:t>однако просветительская деятельность была для него </a:t>
            </a:r>
            <a:r>
              <a:rPr lang="ru-RU" sz="1800" dirty="0" smtClean="0"/>
              <a:t>важнее </a:t>
            </a:r>
            <a:r>
              <a:rPr lang="ru-RU" sz="1800" dirty="0"/>
              <a:t>духовного сана</a:t>
            </a:r>
            <a:r>
              <a:rPr lang="ru-RU" sz="1800" dirty="0" smtClean="0"/>
              <a:t>. Построив </a:t>
            </a:r>
            <a:r>
              <a:rPr lang="ru-RU" sz="1800" dirty="0"/>
              <a:t>в деревне </a:t>
            </a:r>
            <a:r>
              <a:rPr lang="ru-RU" sz="1800" dirty="0" smtClean="0"/>
              <a:t>медресе</a:t>
            </a:r>
            <a:r>
              <a:rPr lang="ru-RU" sz="1800" dirty="0"/>
              <a:t>, он занялся обучением детей и просвещением народа</a:t>
            </a:r>
            <a:r>
              <a:rPr lang="ru-RU" sz="1800" dirty="0" smtClean="0"/>
              <a:t>. </a:t>
            </a:r>
            <a:r>
              <a:rPr lang="ru-RU" sz="1800" dirty="0"/>
              <a:t>Наряду с выполнением обязанности муллы, Сафуан Якшигулов писал стихи, много сил вкладывал в осуществление цели, которую он поставил </a:t>
            </a:r>
            <a:r>
              <a:rPr lang="ru-RU" sz="1800" dirty="0" smtClean="0"/>
              <a:t>перед собой </a:t>
            </a:r>
            <a:r>
              <a:rPr lang="ru-RU" sz="1800" dirty="0"/>
              <a:t>— дать </a:t>
            </a:r>
            <a:r>
              <a:rPr lang="ru-RU" sz="1800" dirty="0" smtClean="0"/>
              <a:t>хорошее знания </a:t>
            </a:r>
            <a:r>
              <a:rPr lang="ru-RU" sz="1800" dirty="0"/>
              <a:t>молодому поколению. </a:t>
            </a:r>
            <a:r>
              <a:rPr lang="ru-RU" sz="1800" dirty="0" smtClean="0"/>
              <a:t>Он </a:t>
            </a:r>
            <a:r>
              <a:rPr lang="ru-RU" sz="1800" dirty="0"/>
              <a:t>много внимания уделяет преподаванию в ней русского языка, географии, истории, </a:t>
            </a:r>
            <a:r>
              <a:rPr lang="ru-RU" sz="1800" dirty="0" smtClean="0"/>
              <a:t>математики и других предметов. </a:t>
            </a:r>
            <a:r>
              <a:rPr lang="ru-RU" sz="1800" dirty="0"/>
              <a:t>Брал на воспитание сирот, заботился об их учебе. </a:t>
            </a:r>
          </a:p>
        </p:txBody>
      </p:sp>
    </p:spTree>
    <p:extLst>
      <p:ext uri="{BB962C8B-B14F-4D97-AF65-F5344CB8AC3E}">
        <p14:creationId xmlns:p14="http://schemas.microsoft.com/office/powerpoint/2010/main" val="187098756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316596" y="1988840"/>
            <a:ext cx="7272808" cy="3779758"/>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ru-RU" sz="1800" dirty="0"/>
              <a:t>Считается, что Сафуан Якшигулов начал писать </a:t>
            </a:r>
            <a:r>
              <a:rPr lang="ru-RU" sz="1800" dirty="0" smtClean="0"/>
              <a:t>до 1905 года. </a:t>
            </a:r>
            <a:r>
              <a:rPr lang="ru-RU" sz="1800" dirty="0"/>
              <a:t>Известно его стихотворение </a:t>
            </a:r>
            <a:r>
              <a:rPr lang="ru-RU" sz="1800" dirty="0" smtClean="0"/>
              <a:t>«Порт-</a:t>
            </a:r>
            <a:r>
              <a:rPr lang="ru-RU" sz="1800" dirty="0" err="1" smtClean="0"/>
              <a:t>Артурҙан</a:t>
            </a:r>
            <a:r>
              <a:rPr lang="ru-RU" sz="1800" dirty="0" smtClean="0"/>
              <a:t>» («Из Порт-Артура»), </a:t>
            </a:r>
            <a:r>
              <a:rPr lang="ru-RU" sz="1800" dirty="0"/>
              <a:t>в котором он выразил свое отношение к кровавой империалистической войне. В стихотворениях </a:t>
            </a:r>
            <a:r>
              <a:rPr lang="ru-RU" sz="1800" dirty="0" smtClean="0"/>
              <a:t>«</a:t>
            </a:r>
            <a:r>
              <a:rPr lang="ru-RU" sz="1800" dirty="0" err="1" smtClean="0"/>
              <a:t>Яҙ</a:t>
            </a:r>
            <a:r>
              <a:rPr lang="ru-RU" sz="1800" dirty="0" smtClean="0"/>
              <a:t> </a:t>
            </a:r>
            <a:r>
              <a:rPr lang="ru-RU" sz="1800" dirty="0" err="1" smtClean="0"/>
              <a:t>килеүе</a:t>
            </a:r>
            <a:r>
              <a:rPr lang="ru-RU" sz="1800" dirty="0" smtClean="0"/>
              <a:t>» («</a:t>
            </a:r>
            <a:r>
              <a:rPr lang="ru-RU" sz="1800" dirty="0"/>
              <a:t>Приход весны</a:t>
            </a:r>
            <a:r>
              <a:rPr lang="ru-RU" sz="1800" dirty="0" smtClean="0"/>
              <a:t>»), </a:t>
            </a:r>
            <a:r>
              <a:rPr lang="ru-RU" sz="1800" dirty="0" smtClean="0"/>
              <a:t>«</a:t>
            </a:r>
            <a:r>
              <a:rPr lang="ru-RU" sz="1800" dirty="0" err="1" smtClean="0"/>
              <a:t>Сулпан</a:t>
            </a:r>
            <a:r>
              <a:rPr lang="ru-RU" sz="1800" dirty="0" smtClean="0"/>
              <a:t>» (</a:t>
            </a:r>
            <a:r>
              <a:rPr lang="ru-RU" sz="1800" dirty="0" smtClean="0"/>
              <a:t>«Венера») </a:t>
            </a:r>
            <a:r>
              <a:rPr lang="ru-RU" sz="1800" dirty="0"/>
              <a:t>и </a:t>
            </a:r>
            <a:r>
              <a:rPr lang="ru-RU" sz="1800" dirty="0" smtClean="0"/>
              <a:t>«Дим </a:t>
            </a:r>
            <a:r>
              <a:rPr lang="ru-RU" sz="1800" dirty="0" err="1" smtClean="0"/>
              <a:t>буйында</a:t>
            </a:r>
            <a:r>
              <a:rPr lang="ru-RU" sz="1800" dirty="0" smtClean="0"/>
              <a:t> </a:t>
            </a:r>
            <a:r>
              <a:rPr lang="ru-RU" sz="1800" dirty="0" err="1" smtClean="0"/>
              <a:t>яҙғы</a:t>
            </a:r>
            <a:r>
              <a:rPr lang="ru-RU" sz="1800" dirty="0" smtClean="0"/>
              <a:t> </a:t>
            </a:r>
            <a:r>
              <a:rPr lang="ru-RU" sz="1800" dirty="0" err="1" smtClean="0"/>
              <a:t>таң</a:t>
            </a:r>
            <a:r>
              <a:rPr lang="ru-RU" sz="1800" dirty="0" smtClean="0"/>
              <a:t>» («</a:t>
            </a:r>
            <a:r>
              <a:rPr lang="ru-RU" sz="1800" dirty="0"/>
              <a:t>Весенний рассвет в долинах Демы</a:t>
            </a:r>
            <a:r>
              <a:rPr lang="ru-RU" sz="1800" dirty="0" smtClean="0"/>
              <a:t>») </a:t>
            </a:r>
            <a:r>
              <a:rPr lang="ru-RU" sz="1800" dirty="0"/>
              <a:t>поэт выразил свое отношение к Первой русской революции 1905-1907 годов. Надежды на обновление общества он передал образно и иносказательно, расписав яркими красками картины весеннего пробуждения природы. На тот исторический момент такой творческий прием был совершенно новым явлением в башкирской поэзии.</a:t>
            </a:r>
          </a:p>
        </p:txBody>
      </p:sp>
      <p:sp>
        <p:nvSpPr>
          <p:cNvPr id="3" name="TextBox 2"/>
          <p:cNvSpPr txBox="1"/>
          <p:nvPr/>
        </p:nvSpPr>
        <p:spPr>
          <a:xfrm>
            <a:off x="2432720" y="627500"/>
            <a:ext cx="5040560" cy="709196"/>
          </a:xfrm>
          <a:prstGeom prst="roundRect">
            <a:avLst>
              <a:gd name="adj" fmla="val 30371"/>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ru-RU" sz="3200" b="1" dirty="0" smtClean="0">
                <a:solidFill>
                  <a:srgbClr val="FF0000"/>
                </a:solidFill>
                <a:effectLst>
                  <a:outerShdw blurRad="38100" dist="38100" dir="2700000" algn="tl">
                    <a:srgbClr val="000000">
                      <a:alpha val="43137"/>
                    </a:srgbClr>
                  </a:outerShdw>
                </a:effectLst>
              </a:rPr>
              <a:t>ТВОРЧЕСТВО</a:t>
            </a:r>
            <a:endParaRPr lang="ru-RU"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751277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316596" y="1988840"/>
            <a:ext cx="7272808" cy="3779758"/>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ru-RU" sz="1800" dirty="0"/>
              <a:t>Вначале Сафуан Якшигулов печатал свои произведения в периодической печати (газетах «Фекер» «Мысль» и «Урал»). Затем публиковал вирши в сборниках: «Элегия о достопочтенном учителе Султангильди-эфенди» (Казань, 1908), «Положение башкир» (Стерлитамак, 1911), «На берегах Демы» (Стерлитамак, 1912), «Порыв души» (Уфа, 1916</a:t>
            </a:r>
            <a:r>
              <a:rPr lang="ru-RU" sz="1800" dirty="0" smtClean="0"/>
              <a:t>).</a:t>
            </a:r>
          </a:p>
          <a:p>
            <a:pPr algn="just"/>
            <a:r>
              <a:rPr lang="ru-RU" sz="1800" dirty="0" smtClean="0"/>
              <a:t>Иногда </a:t>
            </a:r>
            <a:r>
              <a:rPr lang="ru-RU" sz="1800" dirty="0"/>
              <a:t>в его стихах встречаются восходящие к суфизму религиозные мотивы о бренности жизни. Поэт резко выступал против расхищения башкирских земель и колонизации родного края, призывал народ к прогрессу и знаниям, много размышлял о смысле жизни, тяжелой доле простого народа, поднимал тему духовного раскрепощения женщин.</a:t>
            </a:r>
          </a:p>
        </p:txBody>
      </p:sp>
      <p:sp>
        <p:nvSpPr>
          <p:cNvPr id="3" name="TextBox 2"/>
          <p:cNvSpPr txBox="1"/>
          <p:nvPr/>
        </p:nvSpPr>
        <p:spPr>
          <a:xfrm>
            <a:off x="2432720" y="627500"/>
            <a:ext cx="5040560" cy="709196"/>
          </a:xfrm>
          <a:prstGeom prst="roundRect">
            <a:avLst>
              <a:gd name="adj" fmla="val 30371"/>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ru-RU" sz="3200" b="1" dirty="0" smtClean="0">
                <a:solidFill>
                  <a:srgbClr val="FF0000"/>
                </a:solidFill>
                <a:effectLst>
                  <a:outerShdw blurRad="38100" dist="38100" dir="2700000" algn="tl">
                    <a:srgbClr val="000000">
                      <a:alpha val="43137"/>
                    </a:srgbClr>
                  </a:outerShdw>
                </a:effectLst>
              </a:rPr>
              <a:t>ТВОРЧЕСТВО</a:t>
            </a:r>
            <a:endParaRPr lang="ru-RU"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953215"/>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316596" y="1988840"/>
            <a:ext cx="7272808" cy="3473291"/>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ru-RU" sz="1800" dirty="0"/>
              <a:t>Книги Сафуана Якшигулова пользовались популярностью в народе и всегда имели общественный резонанс. Так, о сборнике </a:t>
            </a:r>
            <a:r>
              <a:rPr lang="ru-RU" sz="1800" dirty="0" smtClean="0"/>
              <a:t>«</a:t>
            </a:r>
            <a:r>
              <a:rPr lang="ru-RU" sz="1800" dirty="0" err="1" smtClean="0"/>
              <a:t>Башҡорт</a:t>
            </a:r>
            <a:r>
              <a:rPr lang="ru-RU" sz="1800" dirty="0" smtClean="0"/>
              <a:t> </a:t>
            </a:r>
            <a:r>
              <a:rPr lang="ru-RU" sz="1800" dirty="0" err="1" smtClean="0"/>
              <a:t>хәлдәре</a:t>
            </a:r>
            <a:r>
              <a:rPr lang="ru-RU" sz="1800" dirty="0" smtClean="0"/>
              <a:t>» («Положение </a:t>
            </a:r>
            <a:r>
              <a:rPr lang="ru-RU" sz="1800" dirty="0"/>
              <a:t>башкир</a:t>
            </a:r>
            <a:r>
              <a:rPr lang="ru-RU" sz="1800" dirty="0" smtClean="0"/>
              <a:t>») </a:t>
            </a:r>
            <a:r>
              <a:rPr lang="ru-RU" sz="1800" dirty="0"/>
              <a:t>уфимская газета «</a:t>
            </a:r>
            <a:r>
              <a:rPr lang="ru-RU" sz="1800" dirty="0" err="1" smtClean="0"/>
              <a:t>Ваҡыт</a:t>
            </a:r>
            <a:r>
              <a:rPr lang="ru-RU" sz="1800" dirty="0"/>
              <a:t>» («Время») писала: «Книга в поэтической форме прекрасно повествует о жизни наших башкирских соотечественников. Ее ценность еще более возрастает благодаря тому, что составитель С. Якшигулов является истинным башкиром. Не будет преувеличением, если мы скажем, что ее следует прочитать всем, так как она, написанная обо всем, что связано с башкирами, рукой самих башкир, достойна занять место в истории…».</a:t>
            </a:r>
          </a:p>
        </p:txBody>
      </p:sp>
      <p:sp>
        <p:nvSpPr>
          <p:cNvPr id="3" name="TextBox 2"/>
          <p:cNvSpPr txBox="1"/>
          <p:nvPr/>
        </p:nvSpPr>
        <p:spPr>
          <a:xfrm>
            <a:off x="2432720" y="627500"/>
            <a:ext cx="5040560" cy="709196"/>
          </a:xfrm>
          <a:prstGeom prst="roundRect">
            <a:avLst>
              <a:gd name="adj" fmla="val 30371"/>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ru-RU" sz="3200" b="1" dirty="0" smtClean="0">
                <a:solidFill>
                  <a:srgbClr val="FF0000"/>
                </a:solidFill>
                <a:effectLst>
                  <a:outerShdw blurRad="38100" dist="38100" dir="2700000" algn="tl">
                    <a:srgbClr val="000000">
                      <a:alpha val="43137"/>
                    </a:srgbClr>
                  </a:outerShdw>
                </a:effectLst>
              </a:rPr>
              <a:t>ТВОРЧЕСТВО</a:t>
            </a:r>
            <a:endParaRPr lang="ru-RU"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953215"/>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316596" y="1988840"/>
            <a:ext cx="7272808" cy="4392692"/>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ru-RU" sz="1800" dirty="0"/>
              <a:t>До революции Сафуан Якшигулов выпустил четыре книги, которые сделали его известным писателем среди тюркоязычных народов России. Часто его взгляды были противоречивы. С одной стороны, поэт резко критиковал политику царизма в отношении башкир, с другой стороны, излишне идеализировал прошлое, широкие степные просторы, привольную кочевую жизнь. Многие философы считают, что идеализация прошлого является реакционным явлением, характерным для эпохи смены общественных формаций. Иногда Сафуан Якшигулов, не понимая экономических причин обнищания народа, основную вину перекладывал на сам народ, который, по его мнению, потерял природную ментальность, погряз во внутренних раздорах.</a:t>
            </a:r>
          </a:p>
        </p:txBody>
      </p:sp>
      <p:sp>
        <p:nvSpPr>
          <p:cNvPr id="3" name="TextBox 2"/>
          <p:cNvSpPr txBox="1"/>
          <p:nvPr/>
        </p:nvSpPr>
        <p:spPr>
          <a:xfrm>
            <a:off x="2432720" y="627500"/>
            <a:ext cx="5040560" cy="709196"/>
          </a:xfrm>
          <a:prstGeom prst="roundRect">
            <a:avLst>
              <a:gd name="adj" fmla="val 30371"/>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ru-RU" sz="3200" b="1" dirty="0" smtClean="0">
                <a:solidFill>
                  <a:srgbClr val="FF0000"/>
                </a:solidFill>
                <a:effectLst>
                  <a:outerShdw blurRad="38100" dist="38100" dir="2700000" algn="tl">
                    <a:srgbClr val="000000">
                      <a:alpha val="43137"/>
                    </a:srgbClr>
                  </a:outerShdw>
                </a:effectLst>
              </a:rPr>
              <a:t>ТВОРЧЕСТВО</a:t>
            </a:r>
            <a:endParaRPr lang="ru-RU"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953215"/>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316596" y="1988840"/>
            <a:ext cx="7272808" cy="4392692"/>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ru-RU" sz="1800" dirty="0"/>
              <a:t>Но отдельные недостатки поэзии Якшигулова явно перевешивает его общая прогрессивность. Воспитанный на канонах мусульманской религии, он находит в себе силы отойти от принципа божественного предопределения личности и призвать граждан к активной деятельности ради прогресса нации. Поэт осознает, что секрет прогресса кроется в просвещении, использовании достижений науки и техники и всем своим творчеством призывает к овладению знаниями. В своих произведениях он часто обращается напрямую к детям и молодежи, видя в них будущее своего народа. Под влиянием Мажита Гафури и Габдуллы Тукая его произведения были близки к критическому реализму, однако ему не удалось избавиться от влияния религиозной философии.</a:t>
            </a:r>
          </a:p>
        </p:txBody>
      </p:sp>
      <p:sp>
        <p:nvSpPr>
          <p:cNvPr id="3" name="TextBox 2"/>
          <p:cNvSpPr txBox="1"/>
          <p:nvPr/>
        </p:nvSpPr>
        <p:spPr>
          <a:xfrm>
            <a:off x="2432720" y="627500"/>
            <a:ext cx="5040560" cy="709196"/>
          </a:xfrm>
          <a:prstGeom prst="roundRect">
            <a:avLst>
              <a:gd name="adj" fmla="val 30371"/>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ru-RU" sz="3200" b="1" dirty="0" smtClean="0">
                <a:solidFill>
                  <a:srgbClr val="FF0000"/>
                </a:solidFill>
                <a:effectLst>
                  <a:outerShdw blurRad="38100" dist="38100" dir="2700000" algn="tl">
                    <a:srgbClr val="000000">
                      <a:alpha val="43137"/>
                    </a:srgbClr>
                  </a:outerShdw>
                </a:effectLst>
              </a:rPr>
              <a:t>ТВОРЧЕСТВО</a:t>
            </a:r>
            <a:endParaRPr lang="ru-RU"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953215"/>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398</TotalTime>
  <Words>1203</Words>
  <Application>Microsoft Office PowerPoint</Application>
  <PresentationFormat>Лист A4 (210x297 мм)</PresentationFormat>
  <Paragraphs>88</Paragraphs>
  <Slides>30</Slides>
  <Notes>13</Notes>
  <HiddenSlides>0</HiddenSlides>
  <MMClips>1</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Байгужин Ислам Гиззатович</dc:creator>
  <cp:lastModifiedBy>Байгужин Ислам Гиззатович</cp:lastModifiedBy>
  <cp:revision>42</cp:revision>
  <dcterms:created xsi:type="dcterms:W3CDTF">2020-11-20T09:31:49Z</dcterms:created>
  <dcterms:modified xsi:type="dcterms:W3CDTF">2021-03-30T05:00:30Z</dcterms:modified>
</cp:coreProperties>
</file>